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68" r:id="rId1"/>
  </p:sldMasterIdLst>
  <p:notesMasterIdLst>
    <p:notesMasterId r:id="rId49"/>
  </p:notesMasterIdLst>
  <p:sldIdLst>
    <p:sldId id="280" r:id="rId2"/>
    <p:sldId id="314" r:id="rId3"/>
    <p:sldId id="281" r:id="rId4"/>
    <p:sldId id="344" r:id="rId5"/>
    <p:sldId id="345" r:id="rId6"/>
    <p:sldId id="346" r:id="rId7"/>
    <p:sldId id="348" r:id="rId8"/>
    <p:sldId id="349" r:id="rId9"/>
    <p:sldId id="350" r:id="rId10"/>
    <p:sldId id="351" r:id="rId11"/>
    <p:sldId id="352" r:id="rId12"/>
    <p:sldId id="353" r:id="rId13"/>
    <p:sldId id="354" r:id="rId14"/>
    <p:sldId id="355" r:id="rId15"/>
    <p:sldId id="356" r:id="rId16"/>
    <p:sldId id="357" r:id="rId17"/>
    <p:sldId id="358" r:id="rId18"/>
    <p:sldId id="376" r:id="rId19"/>
    <p:sldId id="377" r:id="rId20"/>
    <p:sldId id="336" r:id="rId21"/>
    <p:sldId id="319" r:id="rId22"/>
    <p:sldId id="321" r:id="rId23"/>
    <p:sldId id="322" r:id="rId24"/>
    <p:sldId id="338" r:id="rId25"/>
    <p:sldId id="343" r:id="rId26"/>
    <p:sldId id="339" r:id="rId27"/>
    <p:sldId id="337" r:id="rId28"/>
    <p:sldId id="340" r:id="rId29"/>
    <p:sldId id="360" r:id="rId30"/>
    <p:sldId id="372" r:id="rId31"/>
    <p:sldId id="374" r:id="rId32"/>
    <p:sldId id="375" r:id="rId33"/>
    <p:sldId id="373" r:id="rId34"/>
    <p:sldId id="342" r:id="rId35"/>
    <p:sldId id="359" r:id="rId36"/>
    <p:sldId id="361" r:id="rId37"/>
    <p:sldId id="362" r:id="rId38"/>
    <p:sldId id="363" r:id="rId39"/>
    <p:sldId id="364" r:id="rId40"/>
    <p:sldId id="365" r:id="rId41"/>
    <p:sldId id="366" r:id="rId42"/>
    <p:sldId id="367" r:id="rId43"/>
    <p:sldId id="368" r:id="rId44"/>
    <p:sldId id="369" r:id="rId45"/>
    <p:sldId id="370" r:id="rId46"/>
    <p:sldId id="371" r:id="rId47"/>
    <p:sldId id="270" r:id="rId48"/>
  </p:sldIdLst>
  <p:sldSz cx="9144000" cy="6858000" type="screen4x3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37CE84F3-28C3-443E-9E96-99CF82512B78}" styleName="Темный стиль 1 - акцент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284E427A-3D55-4303-BF80-6455036E1DE7}" styleName="Стиль из темы 1 - акцент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69C7853C-536D-4A76-A0AE-DD22124D55A5}" styleName="Стиль из темы 1 - акцент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C4B1156A-380E-4F78-BDF5-A606A8083BF9}" styleName="Средний стиль 4 - акцент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95" autoAdjust="0"/>
    <p:restoredTop sz="94681" autoAdjust="0"/>
  </p:normalViewPr>
  <p:slideViewPr>
    <p:cSldViewPr>
      <p:cViewPr varScale="1">
        <p:scale>
          <a:sx n="106" d="100"/>
          <a:sy n="106" d="100"/>
        </p:scale>
        <p:origin x="1308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3D3B72B-640C-4688-A44C-E1DC6EC357A1}" type="datetimeFigureOut">
              <a:rPr lang="ru-RU" smtClean="0"/>
              <a:pPr/>
              <a:t>29.10.2019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F96803-7AB3-4CAC-9760-6EBD8B963B0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126502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F96803-7AB3-4CAC-9760-6EBD8B963B06}" type="slidenum">
              <a:rPr lang="ru-RU" smtClean="0"/>
              <a:pPr/>
              <a:t>14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750533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340B3-DF22-4483-B097-629C4890A758}" type="datetimeFigureOut">
              <a:rPr lang="ru-RU" smtClean="0"/>
              <a:pPr/>
              <a:t>29.10.2019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8"/>
          <p:cNvSpPr/>
          <p:nvPr/>
        </p:nvSpPr>
        <p:spPr bwMode="auto">
          <a:xfrm>
            <a:off x="-31719" y="4321158"/>
            <a:ext cx="1395473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334" y="4529541"/>
            <a:ext cx="584978" cy="365125"/>
          </a:xfrm>
        </p:spPr>
        <p:txBody>
          <a:bodyPr/>
          <a:lstStyle/>
          <a:p>
            <a:fld id="{1CC8EFED-8065-47F7-AEC9-5C5C45BC039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850913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340B3-DF22-4483-B097-629C4890A758}" type="datetimeFigureOut">
              <a:rPr lang="ru-RU" smtClean="0"/>
              <a:pPr/>
              <a:t>29.10.2019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1CC8EFED-8065-47F7-AEC9-5C5C45BC039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84834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340B3-DF22-4483-B097-629C4890A758}" type="datetimeFigureOut">
              <a:rPr lang="ru-RU" smtClean="0"/>
              <a:pPr/>
              <a:t>29.10.2019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1CC8EFED-8065-47F7-AEC9-5C5C45BC039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30380686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340B3-DF22-4483-B097-629C4890A758}" type="datetimeFigureOut">
              <a:rPr lang="ru-RU" smtClean="0"/>
              <a:pPr/>
              <a:t>29.10.2019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1CC8EFED-8065-47F7-AEC9-5C5C45BC039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2051012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340B3-DF22-4483-B097-629C4890A758}" type="datetimeFigureOut">
              <a:rPr lang="ru-RU" smtClean="0"/>
              <a:pPr/>
              <a:t>29.10.2019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1CC8EFED-8065-47F7-AEC9-5C5C45BC039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5336361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340B3-DF22-4483-B097-629C4890A758}" type="datetimeFigureOut">
              <a:rPr lang="ru-RU" smtClean="0"/>
              <a:pPr/>
              <a:t>29.10.2019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1CC8EFED-8065-47F7-AEC9-5C5C45BC039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4723354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340B3-DF22-4483-B097-629C4890A758}" type="datetimeFigureOut">
              <a:rPr lang="ru-RU" smtClean="0"/>
              <a:pPr/>
              <a:t>29.10.2019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8EFED-8065-47F7-AEC9-5C5C45BC039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2886734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340B3-DF22-4483-B097-629C4890A758}" type="datetimeFigureOut">
              <a:rPr lang="ru-RU" smtClean="0"/>
              <a:pPr/>
              <a:t>29.10.2019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8EFED-8065-47F7-AEC9-5C5C45BC039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010144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340B3-DF22-4483-B097-629C4890A758}" type="datetimeFigureOut">
              <a:rPr lang="ru-RU" smtClean="0"/>
              <a:pPr/>
              <a:t>29.10.2019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8EFED-8065-47F7-AEC9-5C5C45BC039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319753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340B3-DF22-4483-B097-629C4890A758}" type="datetimeFigureOut">
              <a:rPr lang="ru-RU" smtClean="0"/>
              <a:pPr/>
              <a:t>29.10.2019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1CC8EFED-8065-47F7-AEC9-5C5C45BC039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449385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340B3-DF22-4483-B097-629C4890A758}" type="datetimeFigureOut">
              <a:rPr lang="ru-RU" smtClean="0"/>
              <a:pPr/>
              <a:t>29.10.2019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1CC8EFED-8065-47F7-AEC9-5C5C45BC039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1839339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340B3-DF22-4483-B097-629C4890A758}" type="datetimeFigureOut">
              <a:rPr lang="ru-RU" smtClean="0"/>
              <a:pPr/>
              <a:t>29.10.2019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1CC8EFED-8065-47F7-AEC9-5C5C45BC039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640103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340B3-DF22-4483-B097-629C4890A758}" type="datetimeFigureOut">
              <a:rPr lang="ru-RU" smtClean="0"/>
              <a:pPr/>
              <a:t>29.10.2019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8EFED-8065-47F7-AEC9-5C5C45BC039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24281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340B3-DF22-4483-B097-629C4890A758}" type="datetimeFigureOut">
              <a:rPr lang="ru-RU" smtClean="0"/>
              <a:pPr/>
              <a:t>29.10.2019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8EFED-8065-47F7-AEC9-5C5C45BC039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169576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340B3-DF22-4483-B097-629C4890A758}" type="datetimeFigureOut">
              <a:rPr lang="ru-RU" smtClean="0"/>
              <a:pPr/>
              <a:t>29.10.2019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8EFED-8065-47F7-AEC9-5C5C45BC039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2980214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340B3-DF22-4483-B097-629C4890A758}" type="datetimeFigureOut">
              <a:rPr lang="ru-RU" smtClean="0"/>
              <a:pPr/>
              <a:t>29.10.2019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1CC8EFED-8065-47F7-AEC9-5C5C45BC039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512435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1981200" cy="663862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1" y="285"/>
            <a:ext cx="1952272" cy="6852968"/>
            <a:chOff x="6627813" y="195717"/>
            <a:chExt cx="1952625" cy="5678034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5717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2133600"/>
            <a:ext cx="6591985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C340B3-DF22-4483-B097-629C4890A758}" type="datetimeFigureOut">
              <a:rPr lang="ru-RU" smtClean="0"/>
              <a:pPr/>
              <a:t>29.10.2019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11228" y="787783"/>
            <a:ext cx="584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1CC8EFED-8065-47F7-AEC9-5C5C45BC039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496290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69" r:id="rId1"/>
    <p:sldLayoutId id="2147484170" r:id="rId2"/>
    <p:sldLayoutId id="2147484171" r:id="rId3"/>
    <p:sldLayoutId id="2147484172" r:id="rId4"/>
    <p:sldLayoutId id="2147484173" r:id="rId5"/>
    <p:sldLayoutId id="2147484174" r:id="rId6"/>
    <p:sldLayoutId id="2147484175" r:id="rId7"/>
    <p:sldLayoutId id="2147484176" r:id="rId8"/>
    <p:sldLayoutId id="2147484177" r:id="rId9"/>
    <p:sldLayoutId id="2147484178" r:id="rId10"/>
    <p:sldLayoutId id="2147484179" r:id="rId11"/>
    <p:sldLayoutId id="2147484180" r:id="rId12"/>
    <p:sldLayoutId id="2147484181" r:id="rId13"/>
    <p:sldLayoutId id="2147484182" r:id="rId14"/>
    <p:sldLayoutId id="2147484183" r:id="rId15"/>
    <p:sldLayoutId id="2147484184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vip.1obraz.ru/#/document/99/901807667/XA00M5S2M6/" TargetMode="External"/><Relationship Id="rId2" Type="http://schemas.openxmlformats.org/officeDocument/2006/relationships/hyperlink" Target="https://vip.1obraz.ru/#/document/99/902389617/XA00M8E2N6/" TargetMode="External"/><Relationship Id="rId1" Type="http://schemas.openxmlformats.org/officeDocument/2006/relationships/slideLayout" Target="../slideLayouts/slideLayout6.xml"/><Relationship Id="rId5" Type="http://schemas.openxmlformats.org/officeDocument/2006/relationships/hyperlink" Target="https://vip.1obraz.ru/#/document/99/902389617/XA00MBS2NH/" TargetMode="External"/><Relationship Id="rId4" Type="http://schemas.openxmlformats.org/officeDocument/2006/relationships/hyperlink" Target="https://vip.1obraz.ru/#/document/99/902389617/ZAP2H7A3OE/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vip.1obraz.ru/#/document/99/901807667/XA00MGI2O6/" TargetMode="External"/><Relationship Id="rId2" Type="http://schemas.openxmlformats.org/officeDocument/2006/relationships/hyperlink" Target="https://vip.1obraz.ru/#/document/99/902276657/XA00MG02O8/" TargetMode="Externa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.png"/><Relationship Id="rId4" Type="http://schemas.openxmlformats.org/officeDocument/2006/relationships/hyperlink" Target="https://vip.1obraz.ru/#/document/99/902389617/ZAP1PG43BO/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vip.1obraz.ru/#/document/99/901807667/XA00MI42NK/" TargetMode="External"/><Relationship Id="rId2" Type="http://schemas.openxmlformats.org/officeDocument/2006/relationships/hyperlink" Target="https://vip.1obraz.ru/#/document/99/902389617/XA00M3U2MF/" TargetMode="Externa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vip.1obraz.ru/#/document/99/901807667/XA00MI42NK/" TargetMode="External"/><Relationship Id="rId2" Type="http://schemas.openxmlformats.org/officeDocument/2006/relationships/hyperlink" Target="https://vip.1obraz.ru/#/document/99/902389617/ZAP26GA3FE/" TargetMode="Externa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.png"/><Relationship Id="rId4" Type="http://schemas.openxmlformats.org/officeDocument/2006/relationships/hyperlink" Target="https://vip.1obraz.ru/#/document/99/902389617/XA00RN02OP/" TargetMode="Externa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hyperlink" Target="https://vip.1obraz.ru/#/document/99/902389617/XA00RN02OP/" TargetMode="External"/><Relationship Id="rId7" Type="http://schemas.openxmlformats.org/officeDocument/2006/relationships/hyperlink" Target="https://vip.1obraz.ru/#/document/99/499039147/XA00MB62ND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6" Type="http://schemas.openxmlformats.org/officeDocument/2006/relationships/hyperlink" Target="https://vip.1obraz.ru/#/document/99/902389617/XA00RNI2OS/" TargetMode="External"/><Relationship Id="rId5" Type="http://schemas.openxmlformats.org/officeDocument/2006/relationships/hyperlink" Target="https://vip.1obraz.ru/#/document/99/901807667/XA00MI42NK/" TargetMode="External"/><Relationship Id="rId4" Type="http://schemas.openxmlformats.org/officeDocument/2006/relationships/hyperlink" Target="https://vip.1obraz.ru/#/document/99/499039147/XA00M6U2MJ/" TargetMode="Externa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vip.1obraz.ru/#/document/99/901807667/XA00MI42NK/" TargetMode="External"/><Relationship Id="rId2" Type="http://schemas.openxmlformats.org/officeDocument/2006/relationships/hyperlink" Target="https://vip.1obraz.ru/#/document/99/902389617/XA00RO42OV/" TargetMode="Externa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.png"/><Relationship Id="rId4" Type="http://schemas.openxmlformats.org/officeDocument/2006/relationships/hyperlink" Target="https://vip.1obraz.ru/#/document/99/902389617/XA00MB82NN/" TargetMode="Externa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vip.1obraz.ru/#/document/99/901807667/XA00MI42NK/" TargetMode="External"/><Relationship Id="rId7" Type="http://schemas.openxmlformats.org/officeDocument/2006/relationships/image" Target="../media/image1.png"/><Relationship Id="rId2" Type="http://schemas.openxmlformats.org/officeDocument/2006/relationships/hyperlink" Target="https://vip.1obraz.ru/#/document/99/499039147/XA00M5Q2MD/" TargetMode="External"/><Relationship Id="rId1" Type="http://schemas.openxmlformats.org/officeDocument/2006/relationships/slideLayout" Target="../slideLayouts/slideLayout6.xml"/><Relationship Id="rId6" Type="http://schemas.openxmlformats.org/officeDocument/2006/relationships/hyperlink" Target="https://vip.1obraz.ru/#/document/99/499039147/XA00M3A2MS/" TargetMode="External"/><Relationship Id="rId5" Type="http://schemas.openxmlformats.org/officeDocument/2006/relationships/hyperlink" Target="https://vip.1obraz.ru/#/document/99/902389617/XA00MC82NM/" TargetMode="External"/><Relationship Id="rId4" Type="http://schemas.openxmlformats.org/officeDocument/2006/relationships/hyperlink" Target="https://vip.1obraz.ru/#/document/99/901807667/XA00MGE2O4/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vip.1obraz.ru/#/document/99/901807667/XA00MI42NK/" TargetMode="External"/><Relationship Id="rId2" Type="http://schemas.openxmlformats.org/officeDocument/2006/relationships/hyperlink" Target="https://vip.1obraz.ru/#/document/99/902389617/XA00MBQ2NI/" TargetMode="Externa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consultantplus://offline/ref=E03C77EAAC76B19F817E117344AE150C43392B4B4DCA70BFCD979835556326E0852F0F3F349AED32D1DEF07FCF8BDB7B2013044CB11Ey8C9N" TargetMode="Externa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vip.1obraz.ru/#/document/99/499053536/" TargetMode="External"/><Relationship Id="rId2" Type="http://schemas.openxmlformats.org/officeDocument/2006/relationships/hyperlink" Target="https://vip.1obraz.ru/#/document/99/499053536/XA00MA02N6/" TargetMode="External"/><Relationship Id="rId1" Type="http://schemas.openxmlformats.org/officeDocument/2006/relationships/slideLayout" Target="../slideLayouts/slideLayout6.xml"/><Relationship Id="rId5" Type="http://schemas.openxmlformats.org/officeDocument/2006/relationships/hyperlink" Target="https://vip.1obraz.ru/#/document/99/499053536/XA00M9I2N5/" TargetMode="External"/><Relationship Id="rId4" Type="http://schemas.openxmlformats.org/officeDocument/2006/relationships/hyperlink" Target="https://vip.1obraz.ru/#/document/99/901807667/XA00MGI2O6/" TargetMode="Externa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https://vip.1obraz.ru/#/document/99/499053536/XA00MB82NE/" TargetMode="External"/><Relationship Id="rId3" Type="http://schemas.openxmlformats.org/officeDocument/2006/relationships/hyperlink" Target="https://vip.1obraz.ru/#/document/99/499053536/XA00MAM2NB/" TargetMode="External"/><Relationship Id="rId7" Type="http://schemas.openxmlformats.org/officeDocument/2006/relationships/hyperlink" Target="https://vip.1obraz.ru/#/document/99/902389617/ZAP1VMQ39T/" TargetMode="External"/><Relationship Id="rId2" Type="http://schemas.openxmlformats.org/officeDocument/2006/relationships/hyperlink" Target="https://vip.1obraz.ru/#/document/99/902389617/ZAP1UMK3B5/" TargetMode="External"/><Relationship Id="rId1" Type="http://schemas.openxmlformats.org/officeDocument/2006/relationships/slideLayout" Target="../slideLayouts/slideLayout6.xml"/><Relationship Id="rId6" Type="http://schemas.openxmlformats.org/officeDocument/2006/relationships/hyperlink" Target="https://vip.1obraz.ru/#/document/99/901807667/XA00MGI2O6/" TargetMode="External"/><Relationship Id="rId5" Type="http://schemas.openxmlformats.org/officeDocument/2006/relationships/hyperlink" Target="https://vip.1obraz.ru/#/document/99/499053536/" TargetMode="External"/><Relationship Id="rId4" Type="http://schemas.openxmlformats.org/officeDocument/2006/relationships/hyperlink" Target="https://vip.1obraz.ru/#/document/99/499053536/XA00MA02N6/" TargetMode="Externa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hyperlink" Target="https://vip.1obraz.ru/#/document/99/901807667/XA00MGI2O6/" TargetMode="External"/><Relationship Id="rId3" Type="http://schemas.openxmlformats.org/officeDocument/2006/relationships/hyperlink" Target="https://vip.1obraz.ru/#/document/99/901807664/XA00M9U2ND/" TargetMode="External"/><Relationship Id="rId7" Type="http://schemas.openxmlformats.org/officeDocument/2006/relationships/hyperlink" Target="https://vip.1obraz.ru/#/document/99/499053536/" TargetMode="External"/><Relationship Id="rId2" Type="http://schemas.openxmlformats.org/officeDocument/2006/relationships/hyperlink" Target="https://vip.1obraz.ru/#/document/99/902389617/ZAP2DPU3LU/" TargetMode="External"/><Relationship Id="rId1" Type="http://schemas.openxmlformats.org/officeDocument/2006/relationships/slideLayout" Target="../slideLayouts/slideLayout6.xml"/><Relationship Id="rId6" Type="http://schemas.openxmlformats.org/officeDocument/2006/relationships/hyperlink" Target="https://vip.1obraz.ru/#/document/99/499053536/XA00MA02N6/" TargetMode="External"/><Relationship Id="rId5" Type="http://schemas.openxmlformats.org/officeDocument/2006/relationships/hyperlink" Target="https://vip.1obraz.ru/#/document/99/499053536/XA00MB82NE/" TargetMode="External"/><Relationship Id="rId4" Type="http://schemas.openxmlformats.org/officeDocument/2006/relationships/hyperlink" Target="https://vip.1obraz.ru/#/document/99/901807664/XA00M8M2N2/" TargetMode="External"/><Relationship Id="rId9" Type="http://schemas.openxmlformats.org/officeDocument/2006/relationships/hyperlink" Target="https://vip.1obraz.ru/#/document/99/902389617/XA00ROC2P3/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vip.1obraz.ru/#/document/99/499053536/XA00MA02N6/" TargetMode="External"/><Relationship Id="rId2" Type="http://schemas.openxmlformats.org/officeDocument/2006/relationships/hyperlink" Target="https://vip.1obraz.ru/#/document/99/901729631/XA00M962NE/" TargetMode="External"/><Relationship Id="rId1" Type="http://schemas.openxmlformats.org/officeDocument/2006/relationships/slideLayout" Target="../slideLayouts/slideLayout6.xml"/><Relationship Id="rId6" Type="http://schemas.openxmlformats.org/officeDocument/2006/relationships/hyperlink" Target="https://vip.1obraz.ru/#/document/99/902276657/XA00MB02NI/" TargetMode="External"/><Relationship Id="rId5" Type="http://schemas.openxmlformats.org/officeDocument/2006/relationships/hyperlink" Target="https://vip.1obraz.ru/#/document/99/901807667/XA00MGI2O6/" TargetMode="External"/><Relationship Id="rId4" Type="http://schemas.openxmlformats.org/officeDocument/2006/relationships/hyperlink" Target="https://vip.1obraz.ru/#/document/99/499053536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Тимур\Desktop\logo (1)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29058" y="1285860"/>
            <a:ext cx="1428760" cy="1009936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571472" y="214290"/>
            <a:ext cx="807249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Bookman Old Style" pitchFamily="18" charset="0"/>
                <a:cs typeface="Times New Roman" pitchFamily="18" charset="0"/>
              </a:rPr>
              <a:t>Министерство образования и науки Чеченской Республики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857224" y="2500307"/>
            <a:ext cx="7786742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 smtClean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Департамент по контролю (надзору) в сфере образования </a:t>
            </a:r>
            <a:r>
              <a:rPr lang="ru-RU" sz="2800" b="1" dirty="0" smtClean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b="1" dirty="0" smtClean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785786" y="3177415"/>
            <a:ext cx="7929618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2800" b="1" dirty="0" smtClean="0">
              <a:solidFill>
                <a:srgbClr val="464646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800" b="1" dirty="0" smtClean="0">
                <a:solidFill>
                  <a:srgbClr val="464646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2800" b="1" dirty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Типичные нарушения законодательства Российской Федерации в сфере </a:t>
            </a:r>
            <a:r>
              <a:rPr lang="ru-RU" sz="2800" b="1" dirty="0" smtClean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образования</a:t>
            </a:r>
            <a:r>
              <a:rPr lang="ru-RU" sz="2800" b="1" dirty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»</a:t>
            </a:r>
            <a:r>
              <a:rPr lang="ru-RU" sz="3200" b="1" dirty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b="1" dirty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endParaRPr lang="ru-RU" sz="2000" b="1" dirty="0" smtClean="0"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000" b="1" dirty="0" smtClean="0">
              <a:solidFill>
                <a:srgbClr val="464646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endParaRPr lang="ru-RU" sz="2000" b="1" dirty="0" smtClean="0">
              <a:solidFill>
                <a:srgbClr val="464646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b="1" dirty="0" smtClean="0">
                <a:solidFill>
                  <a:srgbClr val="464646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			</a:t>
            </a:r>
            <a:r>
              <a:rPr lang="ru-RU" sz="2400" b="1" dirty="0" smtClean="0">
                <a:solidFill>
                  <a:srgbClr val="464646"/>
                </a:solidFill>
                <a:latin typeface="Times New Roman" pitchFamily="18" charset="0"/>
                <a:cs typeface="Times New Roman" pitchFamily="18" charset="0"/>
              </a:rPr>
              <a:t>       2019 год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539552" y="116632"/>
            <a:ext cx="8147248" cy="1143000"/>
          </a:xfrm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algn="ctr"/>
            <a:r>
              <a:rPr lang="ru-RU" sz="32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Нарушения, влекущие административную ответственность</a:t>
            </a:r>
            <a:endParaRPr lang="ru-RU" sz="32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Содержимое 1"/>
          <p:cNvSpPr>
            <a:spLocks noGrp="1"/>
          </p:cNvSpPr>
          <p:nvPr>
            <p:ph idx="4294967295"/>
          </p:nvPr>
        </p:nvSpPr>
        <p:spPr>
          <a:xfrm>
            <a:off x="0" y="1481138"/>
            <a:ext cx="8229600" cy="4525962"/>
          </a:xfrm>
        </p:spPr>
        <p:txBody>
          <a:bodyPr>
            <a:noAutofit/>
          </a:bodyPr>
          <a:lstStyle/>
          <a:p>
            <a:pPr algn="just">
              <a:buNone/>
            </a:pP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32855623"/>
              </p:ext>
            </p:extLst>
          </p:nvPr>
        </p:nvGraphicFramePr>
        <p:xfrm>
          <a:off x="539552" y="1340768"/>
          <a:ext cx="8136904" cy="23762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20280"/>
                <a:gridCol w="1800200"/>
                <a:gridCol w="1584176"/>
                <a:gridCol w="2232248"/>
              </a:tblGrid>
              <a:tr h="2376264">
                <a:tc>
                  <a:txBody>
                    <a:bodyPr/>
                    <a:lstStyle/>
                    <a:p>
                      <a:pPr algn="l"/>
                      <a:r>
                        <a:rPr kumimoji="0" lang="ru-RU" sz="1400" b="1" kern="1200" dirty="0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Несчастные случаи с обучающимися образовательной организацией не расследуются, их учет не ведется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0" lang="ru-RU" sz="1400" b="1" u="sng" kern="1200" dirty="0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hlinkClick r:id="rId2"/>
                        </a:rPr>
                        <a:t>ч. 4 ст. 41</a:t>
                      </a:r>
                      <a:r>
                        <a:rPr kumimoji="0" lang="ru-RU" sz="1400" b="1" kern="1200" dirty="0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Закона от 29 декабря 2012 г. № 273-ФЗ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0" lang="ru-RU" sz="1400" b="1" kern="1200" dirty="0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Ответственность по </a:t>
                      </a:r>
                      <a:r>
                        <a:rPr kumimoji="0" lang="ru-RU" sz="1400" b="1" u="sng" kern="1200" dirty="0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hlinkClick r:id="rId3"/>
                        </a:rPr>
                        <a:t>ч. 2 ст. 5.57</a:t>
                      </a:r>
                      <a:r>
                        <a:rPr kumimoji="0" lang="ru-RU" sz="1400" b="1" kern="1200" dirty="0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КоАП РФ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влечет наложение административного штрафа на должностных лиц в размере от 10 тыс. до 30 тыс. рублей; на юридических лиц от 50 тыс. до 100 тыс. рублей.</a:t>
                      </a:r>
                    </a:p>
                    <a:p>
                      <a:endParaRPr lang="ru-RU" sz="14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tx2">
                        <a:lumMod val="5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69702019"/>
              </p:ext>
            </p:extLst>
          </p:nvPr>
        </p:nvGraphicFramePr>
        <p:xfrm>
          <a:off x="539552" y="3857402"/>
          <a:ext cx="8136904" cy="1798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20280"/>
                <a:gridCol w="1800200"/>
                <a:gridCol w="1584176"/>
                <a:gridCol w="2232248"/>
              </a:tblGrid>
              <a:tr h="1731838">
                <a:tc>
                  <a:txBody>
                    <a:bodyPr/>
                    <a:lstStyle/>
                    <a:p>
                      <a:r>
                        <a:rPr kumimoji="0" lang="ru-RU" sz="1400" b="1" kern="1200" dirty="0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Учебники и учебных пособия не предоставляются обучающимся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0" lang="ru-RU" sz="1400" b="1" u="sng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4"/>
                        </a:rPr>
                        <a:t>ч</a:t>
                      </a:r>
                      <a:r>
                        <a:rPr kumimoji="0" lang="ru-RU" sz="1400" b="1" u="sng" kern="1200" dirty="0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hlinkClick r:id="rId4"/>
                        </a:rPr>
                        <a:t>. 1 ст. 18</a:t>
                      </a:r>
                      <a:r>
                        <a:rPr kumimoji="0" lang="ru-RU" sz="1400" b="1" kern="1200" dirty="0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kumimoji="0" lang="ru-RU" sz="1400" b="1" u="sng" kern="1200" dirty="0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hlinkClick r:id="rId5"/>
                        </a:rPr>
                        <a:t>ч. 1 ст. 35</a:t>
                      </a:r>
                      <a:r>
                        <a:rPr kumimoji="0" lang="ru-RU" sz="1400" b="1" kern="1200" dirty="0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Закона от 29 декабря 2012 г. № 273-ФЗ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0" lang="ru-RU" sz="1400" b="1" kern="1200" dirty="0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Ответственность по </a:t>
                      </a:r>
                      <a:r>
                        <a:rPr kumimoji="0" lang="ru-RU" sz="1400" b="1" u="sng" kern="1200" dirty="0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hlinkClick r:id="rId3"/>
                        </a:rPr>
                        <a:t>ч. 2 ст. 5.57</a:t>
                      </a:r>
                      <a:r>
                        <a:rPr kumimoji="0" lang="ru-RU" sz="1400" b="1" kern="1200" dirty="0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КоАП РФ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влечет наложение административного штрафа на должностных лиц в размере от 10 тыс. до 30 тыс. рублей; на юридических лиц от 50 тыс. до 100 тыс. рублей.</a:t>
                      </a:r>
                    </a:p>
                    <a:p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93953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539552" y="116632"/>
            <a:ext cx="8147248" cy="1143000"/>
          </a:xfrm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algn="ctr"/>
            <a:r>
              <a:rPr lang="ru-RU" sz="32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Нарушения, влекущие административную ответственность</a:t>
            </a:r>
            <a:endParaRPr lang="ru-RU" sz="32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Содержимое 1"/>
          <p:cNvSpPr>
            <a:spLocks noGrp="1"/>
          </p:cNvSpPr>
          <p:nvPr>
            <p:ph idx="4294967295"/>
          </p:nvPr>
        </p:nvSpPr>
        <p:spPr>
          <a:xfrm>
            <a:off x="0" y="1481138"/>
            <a:ext cx="8229600" cy="4525962"/>
          </a:xfrm>
        </p:spPr>
        <p:txBody>
          <a:bodyPr>
            <a:noAutofit/>
          </a:bodyPr>
          <a:lstStyle/>
          <a:p>
            <a:pPr algn="just">
              <a:buNone/>
            </a:pP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44006224"/>
              </p:ext>
            </p:extLst>
          </p:nvPr>
        </p:nvGraphicFramePr>
        <p:xfrm>
          <a:off x="539552" y="1340768"/>
          <a:ext cx="8136904" cy="26642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20280"/>
                <a:gridCol w="1800200"/>
                <a:gridCol w="1584176"/>
                <a:gridCol w="2232248"/>
              </a:tblGrid>
              <a:tr h="2664296">
                <a:tc>
                  <a:txBody>
                    <a:bodyPr/>
                    <a:lstStyle/>
                    <a:p>
                      <a:pPr algn="l"/>
                      <a:r>
                        <a:rPr kumimoji="0" lang="ru-RU" sz="1400" b="1" kern="1200" dirty="0" err="1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Непереоформление</a:t>
                      </a:r>
                      <a:r>
                        <a:rPr kumimoji="0" lang="ru-RU" sz="1400" b="1" kern="1200" dirty="0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лицензии при изменении наименования образовательной организации или места ее нахождения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0" lang="ru-RU" sz="1400" b="1" u="sng" kern="1200" dirty="0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hlinkClick r:id="rId2"/>
                        </a:rPr>
                        <a:t>ч. 10 ст. 18</a:t>
                      </a:r>
                      <a:r>
                        <a:rPr kumimoji="0" lang="ru-RU" sz="1400" b="1" kern="1200" dirty="0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Закона от 4 мая 2011 г. № 99-ФЗ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0" lang="ru-RU" sz="1400" b="1" kern="1200" dirty="0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Ответственность по </a:t>
                      </a:r>
                      <a:r>
                        <a:rPr kumimoji="0" lang="ru-RU" sz="1400" b="1" u="sng" kern="1200" dirty="0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hlinkClick r:id="rId3"/>
                        </a:rPr>
                        <a:t>ч. 3 ст. 19.20</a:t>
                      </a:r>
                      <a:r>
                        <a:rPr kumimoji="0" lang="ru-RU" sz="1400" b="1" kern="1200" dirty="0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КоАП РФ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штраф на должностных лиц в размере от 20 тыс. до 30 тыс. рублей; на юридических лиц от 100 тыс. до 150 тыс. рублей.</a:t>
                      </a:r>
                    </a:p>
                    <a:p>
                      <a:endParaRPr lang="ru-RU" sz="14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tx2">
                        <a:lumMod val="5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4062291"/>
              </p:ext>
            </p:extLst>
          </p:nvPr>
        </p:nvGraphicFramePr>
        <p:xfrm>
          <a:off x="539552" y="4005064"/>
          <a:ext cx="8136904" cy="18722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20280"/>
                <a:gridCol w="1800200"/>
                <a:gridCol w="1584176"/>
                <a:gridCol w="2232248"/>
              </a:tblGrid>
              <a:tr h="1872208">
                <a:tc>
                  <a:txBody>
                    <a:bodyPr/>
                    <a:lstStyle/>
                    <a:p>
                      <a:r>
                        <a:rPr kumimoji="0" lang="ru-RU" sz="1400" b="1" kern="1200" dirty="0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Реализуемые образовательные программы не указаны в приложении к лицензии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0" lang="ru-RU" sz="1400" b="1" u="sng" kern="1200" dirty="0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hlinkClick r:id="rId4"/>
                        </a:rPr>
                        <a:t>ч. 4 ст. 91</a:t>
                      </a:r>
                      <a:r>
                        <a:rPr kumimoji="0" lang="ru-RU" sz="1400" b="1" kern="1200" dirty="0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Закона от 29 декабря 2012 г. № 273-ФЗ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0" lang="ru-RU" sz="1400" b="1" kern="1200" dirty="0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Ответственность по </a:t>
                      </a:r>
                      <a:r>
                        <a:rPr kumimoji="0" lang="ru-RU" sz="1400" b="1" u="sng" kern="1200" dirty="0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hlinkClick r:id="rId3"/>
                        </a:rPr>
                        <a:t>ч. 3 ст. 19.20</a:t>
                      </a:r>
                      <a:r>
                        <a:rPr kumimoji="0" lang="ru-RU" sz="1400" b="1" kern="1200" dirty="0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КоАП РФ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штраф на должностных лиц в размере от 20 тыс. до 30 тыс. рублей; на юридических лиц от 100 тыс. до 150 тыс. рублей.</a:t>
                      </a:r>
                    </a:p>
                    <a:p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pic>
        <p:nvPicPr>
          <p:cNvPr id="8" name="Picture 2" descr="C:\Users\Тимур\Desktop\logo (1)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084745" y="6019073"/>
            <a:ext cx="1087855" cy="83892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997256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539552" y="116632"/>
            <a:ext cx="8147248" cy="1143000"/>
          </a:xfrm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algn="ctr"/>
            <a:r>
              <a:rPr lang="ru-RU" sz="2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Нарушения, влекущие административную ответственность в части оказания платных образовательных услуг</a:t>
            </a:r>
            <a:endParaRPr lang="ru-RU" sz="24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Содержимое 1"/>
          <p:cNvSpPr>
            <a:spLocks noGrp="1"/>
          </p:cNvSpPr>
          <p:nvPr>
            <p:ph idx="4294967295"/>
          </p:nvPr>
        </p:nvSpPr>
        <p:spPr>
          <a:xfrm>
            <a:off x="0" y="1481138"/>
            <a:ext cx="8229600" cy="4525962"/>
          </a:xfrm>
        </p:spPr>
        <p:txBody>
          <a:bodyPr>
            <a:noAutofit/>
          </a:bodyPr>
          <a:lstStyle/>
          <a:p>
            <a:pPr algn="just">
              <a:buNone/>
            </a:pP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8374510"/>
              </p:ext>
            </p:extLst>
          </p:nvPr>
        </p:nvGraphicFramePr>
        <p:xfrm>
          <a:off x="539552" y="1340768"/>
          <a:ext cx="8136904" cy="20162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20280"/>
                <a:gridCol w="1800200"/>
                <a:gridCol w="1584176"/>
                <a:gridCol w="2232248"/>
              </a:tblGrid>
              <a:tr h="2016224">
                <a:tc>
                  <a:txBody>
                    <a:bodyPr/>
                    <a:lstStyle/>
                    <a:p>
                      <a:pPr algn="l"/>
                      <a:r>
                        <a:rPr kumimoji="0" lang="ru-RU" sz="1400" b="1" kern="1200" dirty="0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Не утвержден порядок оказания платных образовательных услуг, в т. ч. образец договора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0" lang="ru-RU" sz="1400" b="1" u="sng" kern="1200" dirty="0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hlinkClick r:id="rId2"/>
                        </a:rPr>
                        <a:t>п. 4 ч. 2 ст. 29</a:t>
                      </a:r>
                      <a:r>
                        <a:rPr kumimoji="0" lang="ru-RU" sz="1400" b="1" kern="1200" dirty="0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Закона от 29 декабря 2012 г. № 273-ФЗ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0" lang="ru-RU" sz="1400" b="1" kern="1200" dirty="0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Ответственность по </a:t>
                      </a:r>
                      <a:r>
                        <a:rPr kumimoji="0" lang="ru-RU" sz="1400" b="1" u="sng" kern="1200" dirty="0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hlinkClick r:id="rId3"/>
                        </a:rPr>
                        <a:t>ч. 1 ст. 19.30</a:t>
                      </a:r>
                      <a:r>
                        <a:rPr kumimoji="0" lang="ru-RU" sz="1400" b="1" kern="1200" dirty="0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КоАП РФ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штраф на должностных лиц в размере от 10 тыс. до 30 тыс. рублей; на юридических лиц от 50 тыс. до 100 тыс. рублей.</a:t>
                      </a:r>
                    </a:p>
                    <a:p>
                      <a:endParaRPr lang="ru-RU" sz="14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tx2">
                        <a:lumMod val="5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78120386"/>
              </p:ext>
            </p:extLst>
          </p:nvPr>
        </p:nvGraphicFramePr>
        <p:xfrm>
          <a:off x="539552" y="3497362"/>
          <a:ext cx="8136904" cy="18758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20280"/>
                <a:gridCol w="1800200"/>
                <a:gridCol w="1584176"/>
                <a:gridCol w="2232248"/>
              </a:tblGrid>
              <a:tr h="1875854">
                <a:tc>
                  <a:txBody>
                    <a:bodyPr/>
                    <a:lstStyle/>
                    <a:p>
                      <a:r>
                        <a:rPr kumimoji="0" lang="ru-RU" sz="1400" b="1" kern="1200" dirty="0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Не утверждена стоимость обучения по каждой образовательной программе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0" lang="ru-RU" sz="1400" b="1" u="sng" kern="1200" dirty="0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hlinkClick r:id="rId2"/>
                        </a:rPr>
                        <a:t>п. 4 ч. 2 ст. 29</a:t>
                      </a:r>
                      <a:r>
                        <a:rPr kumimoji="0" lang="ru-RU" sz="1400" b="1" kern="1200" dirty="0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Закона от 29 декабря 2012 г. № 273-ФЗ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0" lang="ru-RU" sz="1400" b="1" kern="1200" dirty="0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Ответственность по </a:t>
                      </a:r>
                      <a:r>
                        <a:rPr kumimoji="0" lang="ru-RU" sz="1400" b="1" u="sng" kern="1200" dirty="0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hlinkClick r:id="rId3"/>
                        </a:rPr>
                        <a:t>ч. 1 ст. 19.30</a:t>
                      </a:r>
                      <a:r>
                        <a:rPr kumimoji="0" lang="ru-RU" sz="1400" b="1" kern="1200" dirty="0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КоАП РФ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штраф на должностных лиц в размере от 10 тыс. до 30 тыс. рублей; на юридических лиц от 50 тыс. до 100 тыс. рублей.</a:t>
                      </a:r>
                    </a:p>
                    <a:p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pic>
        <p:nvPicPr>
          <p:cNvPr id="8" name="Picture 2" descr="C:\Users\Тимур\Desktop\logo (1)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069221" y="6007101"/>
            <a:ext cx="1103379" cy="8509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764707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539552" y="197319"/>
            <a:ext cx="8147248" cy="1143000"/>
          </a:xfrm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algn="ctr"/>
            <a:r>
              <a:rPr lang="ru-RU" sz="2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Нарушения, влекущие административную ответственность в части оказания платных образовательных услуг</a:t>
            </a:r>
            <a:endParaRPr lang="ru-RU" sz="24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Содержимое 1"/>
          <p:cNvSpPr>
            <a:spLocks noGrp="1"/>
          </p:cNvSpPr>
          <p:nvPr>
            <p:ph idx="4294967295"/>
          </p:nvPr>
        </p:nvSpPr>
        <p:spPr>
          <a:xfrm>
            <a:off x="0" y="1481138"/>
            <a:ext cx="8229600" cy="4525962"/>
          </a:xfrm>
        </p:spPr>
        <p:txBody>
          <a:bodyPr>
            <a:noAutofit/>
          </a:bodyPr>
          <a:lstStyle/>
          <a:p>
            <a:pPr algn="just">
              <a:buNone/>
            </a:pP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5471893"/>
              </p:ext>
            </p:extLst>
          </p:nvPr>
        </p:nvGraphicFramePr>
        <p:xfrm>
          <a:off x="539552" y="1340768"/>
          <a:ext cx="8136904" cy="18722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20280"/>
                <a:gridCol w="1800200"/>
                <a:gridCol w="1584176"/>
                <a:gridCol w="2232248"/>
              </a:tblGrid>
              <a:tr h="1872208">
                <a:tc>
                  <a:txBody>
                    <a:bodyPr/>
                    <a:lstStyle/>
                    <a:p>
                      <a:pPr algn="l"/>
                      <a:r>
                        <a:rPr kumimoji="0" lang="ru-RU" sz="1400" b="1" kern="1200" dirty="0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Не заключены договоры платных образовательных услуг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0" lang="ru-RU" sz="1400" b="1" u="sng" kern="1200" dirty="0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hlinkClick r:id="rId2"/>
                        </a:rPr>
                        <a:t>ч. 1 ст. 101</a:t>
                      </a:r>
                      <a:r>
                        <a:rPr kumimoji="0" lang="ru-RU" sz="1400" b="1" kern="1200" dirty="0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Закона от 29 декабря 2012 г. № 273-ФЗ</a:t>
                      </a:r>
                      <a:endParaRPr kumimoji="0" lang="ru-RU" sz="1400" b="1" kern="1200" dirty="0">
                        <a:solidFill>
                          <a:schemeClr val="lt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0" lang="ru-RU" sz="1400" b="1" kern="1200" dirty="0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Ответственность по </a:t>
                      </a:r>
                      <a:r>
                        <a:rPr kumimoji="0" lang="ru-RU" sz="1400" b="1" u="sng" kern="1200" dirty="0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hlinkClick r:id="rId3"/>
                        </a:rPr>
                        <a:t>ч. 1 ст. 19.30</a:t>
                      </a:r>
                      <a:r>
                        <a:rPr kumimoji="0" lang="ru-RU" sz="1400" b="1" kern="1200" dirty="0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КоАП РФ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штраф на должностных лиц в размере от 10 тыс. до 30 тыс. рублей; на юридических лиц от 50 тыс. до 100 тыс. рублей.</a:t>
                      </a:r>
                    </a:p>
                    <a:p>
                      <a:endParaRPr lang="ru-RU" sz="14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tx2">
                        <a:lumMod val="5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73469709"/>
              </p:ext>
            </p:extLst>
          </p:nvPr>
        </p:nvGraphicFramePr>
        <p:xfrm>
          <a:off x="539552" y="3353346"/>
          <a:ext cx="8136904" cy="20198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20280"/>
                <a:gridCol w="1800200"/>
                <a:gridCol w="1584176"/>
                <a:gridCol w="2232248"/>
              </a:tblGrid>
              <a:tr h="2019870">
                <a:tc>
                  <a:txBody>
                    <a:bodyPr/>
                    <a:lstStyle/>
                    <a:p>
                      <a:r>
                        <a:rPr kumimoji="0" lang="ru-RU" sz="1400" b="1" kern="1200" dirty="0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В договорах платных образовательных услуг не указана полная стоимость платных образовательных услуг и (или) порядок их оплаты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0" lang="ru-RU" sz="1400" b="1" u="sng" kern="1200" dirty="0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hlinkClick r:id="rId4"/>
                        </a:rPr>
                        <a:t>ч. 3 ст. 54</a:t>
                      </a:r>
                      <a:r>
                        <a:rPr kumimoji="0" lang="ru-RU" sz="1400" b="1" kern="1200" dirty="0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Закона от 29 декабря 2012 г. № 273-ФЗ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0" lang="ru-RU" sz="1400" b="1" kern="1200" dirty="0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Ответственность по </a:t>
                      </a:r>
                      <a:r>
                        <a:rPr kumimoji="0" lang="ru-RU" sz="1400" b="1" u="sng" kern="1200" dirty="0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hlinkClick r:id="rId3"/>
                        </a:rPr>
                        <a:t>ч. 1 ст. 19.30</a:t>
                      </a:r>
                      <a:r>
                        <a:rPr kumimoji="0" lang="ru-RU" sz="1400" b="1" kern="1200" dirty="0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КоАП РФ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штраф на должностных лиц в размере от 10 тыс. до 30 тыс. рублей; на юридических лиц от 50 тыс. до 100 тыс. рублей.</a:t>
                      </a:r>
                    </a:p>
                    <a:p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pic>
        <p:nvPicPr>
          <p:cNvPr id="8" name="Picture 2" descr="C:\Users\Тимур\Desktop\logo (1)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069221" y="6007101"/>
            <a:ext cx="1103379" cy="8509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237813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539552" y="116632"/>
            <a:ext cx="8147248" cy="1143000"/>
          </a:xfrm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algn="ctr"/>
            <a:r>
              <a:rPr lang="ru-RU" sz="2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Нарушения, влекущие административную ответственность в части оказания платных образовательных услуг</a:t>
            </a:r>
            <a:endParaRPr lang="ru-RU" sz="24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Содержимое 1"/>
          <p:cNvSpPr>
            <a:spLocks noGrp="1"/>
          </p:cNvSpPr>
          <p:nvPr>
            <p:ph idx="4294967295"/>
          </p:nvPr>
        </p:nvSpPr>
        <p:spPr>
          <a:xfrm>
            <a:off x="0" y="1481138"/>
            <a:ext cx="8229600" cy="4525962"/>
          </a:xfrm>
        </p:spPr>
        <p:txBody>
          <a:bodyPr>
            <a:noAutofit/>
          </a:bodyPr>
          <a:lstStyle/>
          <a:p>
            <a:pPr algn="just">
              <a:buNone/>
            </a:pP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23201321"/>
              </p:ext>
            </p:extLst>
          </p:nvPr>
        </p:nvGraphicFramePr>
        <p:xfrm>
          <a:off x="539552" y="1340768"/>
          <a:ext cx="8136904" cy="2042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20280"/>
                <a:gridCol w="1800200"/>
                <a:gridCol w="1584176"/>
                <a:gridCol w="2232248"/>
              </a:tblGrid>
              <a:tr h="1872208">
                <a:tc>
                  <a:txBody>
                    <a:bodyPr/>
                    <a:lstStyle/>
                    <a:p>
                      <a:pPr algn="l"/>
                      <a:r>
                        <a:rPr kumimoji="0" lang="ru-RU" sz="1600" b="1" kern="1200" dirty="0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Стоимость платных образовательных услуг увеличивается после заключения договора (за исключением официального уровня инфляции)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0" lang="ru-RU" sz="1600" b="1" u="sng" kern="1200" dirty="0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hlinkClick r:id="rId3"/>
                        </a:rPr>
                        <a:t>ч. 3 ст. 54</a:t>
                      </a:r>
                      <a:r>
                        <a:rPr kumimoji="0" lang="ru-RU" sz="1600" b="1" kern="1200" dirty="0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Закона от 29 декабря 2012 г. № 273-ФЗ</a:t>
                      </a:r>
                    </a:p>
                    <a:p>
                      <a:r>
                        <a:rPr kumimoji="0" lang="ru-RU" sz="1600" b="1" u="sng" kern="1200" dirty="0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hlinkClick r:id="rId4"/>
                        </a:rPr>
                        <a:t>п. 8</a:t>
                      </a:r>
                      <a:r>
                        <a:rPr kumimoji="0" lang="ru-RU" sz="1600" b="1" kern="1200" dirty="0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Правил оказания платных услуг</a:t>
                      </a:r>
                      <a:endParaRPr kumimoji="0" lang="ru-RU" sz="1600" b="1" kern="1200" dirty="0">
                        <a:solidFill>
                          <a:schemeClr val="lt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0" lang="ru-RU" sz="1600" b="1" kern="1200" dirty="0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Ответственность по </a:t>
                      </a:r>
                      <a:r>
                        <a:rPr kumimoji="0" lang="ru-RU" sz="1600" b="1" u="sng" kern="1200" dirty="0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hlinkClick r:id="rId5"/>
                        </a:rPr>
                        <a:t>ч. 1 ст. 19.30</a:t>
                      </a:r>
                      <a:r>
                        <a:rPr kumimoji="0" lang="ru-RU" sz="1600" b="1" kern="1200" dirty="0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КоАП РФ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штраф на должностных лиц в размере от 10 тыс. до 30 тыс. рублей; на юридических лиц от 50 тыс. до 100 тыс. рублей.</a:t>
                      </a:r>
                    </a:p>
                    <a:p>
                      <a:endParaRPr lang="ru-RU" sz="16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tx2">
                        <a:lumMod val="5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41364961"/>
              </p:ext>
            </p:extLst>
          </p:nvPr>
        </p:nvGraphicFramePr>
        <p:xfrm>
          <a:off x="539552" y="3523298"/>
          <a:ext cx="8136904" cy="23539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20280"/>
                <a:gridCol w="1800200"/>
                <a:gridCol w="1584176"/>
                <a:gridCol w="2232248"/>
              </a:tblGrid>
              <a:tr h="2353974">
                <a:tc>
                  <a:txBody>
                    <a:bodyPr/>
                    <a:lstStyle/>
                    <a:p>
                      <a:r>
                        <a:rPr kumimoji="0" lang="ru-RU" sz="1600" b="1" kern="1200" dirty="0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Сведения, указанные в договоре платных образовательных услуг, не соответствуют информации, размещенной на официальном сайте на дату заключения договора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0" lang="ru-RU" sz="1600" b="1" u="sng" kern="1200" dirty="0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hlinkClick r:id="rId6"/>
                        </a:rPr>
                        <a:t>ч. 4 ст. 54</a:t>
                      </a:r>
                      <a:r>
                        <a:rPr kumimoji="0" lang="ru-RU" sz="1600" b="1" kern="1200" dirty="0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Закона от 29 декабря 2012 г. № 273-ФЗ</a:t>
                      </a:r>
                    </a:p>
                    <a:p>
                      <a:r>
                        <a:rPr kumimoji="0" lang="ru-RU" sz="1600" b="1" u="sng" kern="1200" dirty="0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hlinkClick r:id="rId7"/>
                        </a:rPr>
                        <a:t>п. 15</a:t>
                      </a:r>
                      <a:r>
                        <a:rPr kumimoji="0" lang="ru-RU" sz="1600" b="1" kern="1200" dirty="0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Правил оказания платных услуг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0" lang="ru-RU" sz="1600" b="1" kern="1200" dirty="0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Ответственность по </a:t>
                      </a:r>
                      <a:r>
                        <a:rPr kumimoji="0" lang="ru-RU" sz="1600" b="1" u="sng" kern="1200" dirty="0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hlinkClick r:id="rId5"/>
                        </a:rPr>
                        <a:t>ч. 1 ст. 19.30</a:t>
                      </a:r>
                      <a:r>
                        <a:rPr kumimoji="0" lang="ru-RU" sz="1600" b="1" kern="1200" dirty="0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КоАП РФ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штраф на должностных лиц в размере от 10 тыс. до 30 тыс. рублей; на юридических лиц от 50 тыс. до 100 тыс. рублей.</a:t>
                      </a:r>
                    </a:p>
                    <a:p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pic>
        <p:nvPicPr>
          <p:cNvPr id="8" name="Picture 2" descr="C:\Users\Тимур\Desktop\logo (1).pn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8069221" y="6007101"/>
            <a:ext cx="1103379" cy="8509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280883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539552" y="116632"/>
            <a:ext cx="8147248" cy="1143000"/>
          </a:xfrm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algn="ctr"/>
            <a:r>
              <a:rPr lang="ru-RU" sz="2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Нарушения, влекущие административную ответственность в части оказания платных образовательных услуг</a:t>
            </a:r>
            <a:endParaRPr lang="ru-RU" sz="24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Содержимое 1"/>
          <p:cNvSpPr>
            <a:spLocks noGrp="1"/>
          </p:cNvSpPr>
          <p:nvPr>
            <p:ph idx="4294967295"/>
          </p:nvPr>
        </p:nvSpPr>
        <p:spPr>
          <a:xfrm>
            <a:off x="0" y="1481138"/>
            <a:ext cx="8229600" cy="4525962"/>
          </a:xfrm>
        </p:spPr>
        <p:txBody>
          <a:bodyPr>
            <a:noAutofit/>
          </a:bodyPr>
          <a:lstStyle/>
          <a:p>
            <a:pPr algn="just">
              <a:buNone/>
            </a:pP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2722197"/>
              </p:ext>
            </p:extLst>
          </p:nvPr>
        </p:nvGraphicFramePr>
        <p:xfrm>
          <a:off x="539552" y="1340768"/>
          <a:ext cx="8136904" cy="228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20280"/>
                <a:gridCol w="1800200"/>
                <a:gridCol w="1584176"/>
                <a:gridCol w="2232248"/>
              </a:tblGrid>
              <a:tr h="1872208">
                <a:tc>
                  <a:txBody>
                    <a:bodyPr/>
                    <a:lstStyle/>
                    <a:p>
                      <a:pPr algn="l"/>
                      <a:r>
                        <a:rPr kumimoji="0" lang="ru-RU" sz="1600" b="1" kern="1200" dirty="0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 сведения обучающихся не доводится информация об основаниях и порядке снижения стоимости платных образовательных услуг (при наличии указанного порядка)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0" lang="ru-RU" sz="1600" b="1" u="sng" kern="1200" dirty="0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hlinkClick r:id="rId2"/>
                        </a:rPr>
                        <a:t>ч. 5 ст. 54</a:t>
                      </a:r>
                      <a:r>
                        <a:rPr kumimoji="0" lang="ru-RU" sz="1600" b="1" kern="1200" dirty="0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Закона от 29 декабря 2012 г. № 273-ФЗ</a:t>
                      </a:r>
                      <a:endParaRPr kumimoji="0" lang="ru-RU" sz="1600" b="1" kern="1200" dirty="0">
                        <a:solidFill>
                          <a:schemeClr val="lt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0" lang="ru-RU" sz="1600" b="1" kern="1200" dirty="0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Ответственность по </a:t>
                      </a:r>
                      <a:r>
                        <a:rPr kumimoji="0" lang="ru-RU" sz="1600" b="1" u="sng" kern="1200" dirty="0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hlinkClick r:id="rId3"/>
                        </a:rPr>
                        <a:t>ч. 1 ст. 19.30</a:t>
                      </a:r>
                      <a:r>
                        <a:rPr kumimoji="0" lang="ru-RU" sz="1600" b="1" kern="1200" dirty="0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КоАП РФ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штраф на должностных лиц в размере от 10 тыс. до 30 тыс. рублей; на юридических лиц от 50 тыс. до 100 тыс. рублей.</a:t>
                      </a:r>
                    </a:p>
                    <a:p>
                      <a:endParaRPr lang="ru-RU" sz="16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tx2">
                        <a:lumMod val="5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60914431"/>
              </p:ext>
            </p:extLst>
          </p:nvPr>
        </p:nvGraphicFramePr>
        <p:xfrm>
          <a:off x="539552" y="3626768"/>
          <a:ext cx="8136904" cy="23803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20280"/>
                <a:gridCol w="1800200"/>
                <a:gridCol w="1584176"/>
                <a:gridCol w="2232248"/>
              </a:tblGrid>
              <a:tr h="2380332">
                <a:tc>
                  <a:txBody>
                    <a:bodyPr/>
                    <a:lstStyle/>
                    <a:p>
                      <a:r>
                        <a:rPr kumimoji="0" lang="ru-RU" sz="1600" b="1" kern="1200" dirty="0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Договор платных образовательных услуг расторгнут в одностороннем порядке образовательной организацией по основаниям, не предусмотренным договором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0" lang="ru-RU" sz="1600" b="1" u="sng" kern="1200" dirty="0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hlinkClick r:id="rId4"/>
                        </a:rPr>
                        <a:t>ч. 8 ст. 54</a:t>
                      </a:r>
                      <a:r>
                        <a:rPr kumimoji="0" lang="ru-RU" sz="1600" b="1" kern="1200" dirty="0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Закона от 29 декабря 2012 г. № 273-ФЗ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0" lang="ru-RU" sz="1600" b="1" kern="1200" dirty="0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Ответственность по </a:t>
                      </a:r>
                      <a:r>
                        <a:rPr kumimoji="0" lang="ru-RU" sz="1600" b="1" u="sng" kern="1200" dirty="0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hlinkClick r:id="rId3"/>
                        </a:rPr>
                        <a:t>ч. 1 ст. 19.30</a:t>
                      </a:r>
                      <a:r>
                        <a:rPr kumimoji="0" lang="ru-RU" sz="1600" b="1" kern="1200" dirty="0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КоАП РФ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штраф на должностных лиц в размере от 10 тыс. до 30 тыс. рублей; на юридических лиц от 50 тыс. до 100 тыс. рублей.</a:t>
                      </a:r>
                    </a:p>
                    <a:p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pic>
        <p:nvPicPr>
          <p:cNvPr id="8" name="Picture 2" descr="C:\Users\Тимур\Desktop\logo (1)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069221" y="6007101"/>
            <a:ext cx="1103379" cy="8509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505175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539552" y="116632"/>
            <a:ext cx="8147248" cy="1143000"/>
          </a:xfrm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algn="ctr"/>
            <a:r>
              <a:rPr lang="ru-RU" sz="2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Нарушения, влекущие административную ответственность в части оказания платных образовательных услуг</a:t>
            </a:r>
            <a:endParaRPr lang="ru-RU" sz="24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Содержимое 1"/>
          <p:cNvSpPr>
            <a:spLocks noGrp="1"/>
          </p:cNvSpPr>
          <p:nvPr>
            <p:ph idx="4294967295"/>
          </p:nvPr>
        </p:nvSpPr>
        <p:spPr>
          <a:xfrm>
            <a:off x="0" y="1481138"/>
            <a:ext cx="8229600" cy="4525962"/>
          </a:xfrm>
        </p:spPr>
        <p:txBody>
          <a:bodyPr>
            <a:noAutofit/>
          </a:bodyPr>
          <a:lstStyle/>
          <a:p>
            <a:pPr algn="just">
              <a:buNone/>
            </a:pP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37136377"/>
              </p:ext>
            </p:extLst>
          </p:nvPr>
        </p:nvGraphicFramePr>
        <p:xfrm>
          <a:off x="539552" y="1340768"/>
          <a:ext cx="8136904" cy="2042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20280"/>
                <a:gridCol w="1800200"/>
                <a:gridCol w="1584176"/>
                <a:gridCol w="2232248"/>
              </a:tblGrid>
              <a:tr h="1872208">
                <a:tc>
                  <a:txBody>
                    <a:bodyPr/>
                    <a:lstStyle/>
                    <a:p>
                      <a:pPr algn="l"/>
                      <a:r>
                        <a:rPr kumimoji="0" lang="ru-RU" sz="1600" b="1" kern="1200" dirty="0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Платные образовательные услуги оказываются не в полном объеме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0" lang="ru-RU" sz="1600" b="1" u="sng" kern="1200" dirty="0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hlinkClick r:id="rId2"/>
                        </a:rPr>
                        <a:t>п. 6</a:t>
                      </a:r>
                      <a:r>
                        <a:rPr kumimoji="0" lang="ru-RU" sz="1600" b="1" kern="1200" dirty="0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Правил оказания платных услуг</a:t>
                      </a:r>
                      <a:endParaRPr kumimoji="0" lang="ru-RU" sz="1600" b="1" kern="1200" dirty="0">
                        <a:solidFill>
                          <a:schemeClr val="lt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0" lang="ru-RU" sz="1600" b="1" kern="1200" dirty="0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Ответственность по ч. </a:t>
                      </a:r>
                      <a:r>
                        <a:rPr kumimoji="0" lang="ru-RU" sz="1600" b="1" u="sng" kern="1200" dirty="0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hlinkClick r:id="rId3"/>
                        </a:rPr>
                        <a:t>1</a:t>
                      </a:r>
                      <a:r>
                        <a:rPr kumimoji="0" lang="ru-RU" sz="1600" b="1" kern="1200" dirty="0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kumimoji="0" lang="ru-RU" sz="1600" b="1" u="sng" kern="1200" dirty="0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hlinkClick r:id="rId4"/>
                        </a:rPr>
                        <a:t>2</a:t>
                      </a:r>
                      <a:r>
                        <a:rPr kumimoji="0" lang="ru-RU" sz="1600" b="1" kern="1200" dirty="0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ст. 19.30 КоАП РФ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штрафа на должностных лиц в размере от 10 тыс. до 30 тыс. рублей; на юридических лиц от 50 тыс. до 100 тыс. рублей.</a:t>
                      </a:r>
                    </a:p>
                    <a:p>
                      <a:endParaRPr lang="ru-RU" sz="16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tx2">
                        <a:lumMod val="5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87966802"/>
              </p:ext>
            </p:extLst>
          </p:nvPr>
        </p:nvGraphicFramePr>
        <p:xfrm>
          <a:off x="539552" y="3382929"/>
          <a:ext cx="8136904" cy="201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20280"/>
                <a:gridCol w="1800200"/>
                <a:gridCol w="1584176"/>
                <a:gridCol w="2232248"/>
              </a:tblGrid>
              <a:tr h="1990287">
                <a:tc>
                  <a:txBody>
                    <a:bodyPr/>
                    <a:lstStyle/>
                    <a:p>
                      <a:r>
                        <a:rPr kumimoji="0" lang="ru-RU" sz="1600" b="1" kern="1200" dirty="0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За плату оказываются образовательные услуги, финансовое обеспечение которых осуществляется за счет бюджета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0" lang="ru-RU" sz="1600" b="1" u="sng" kern="1200" dirty="0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hlinkClick r:id="rId5"/>
                        </a:rPr>
                        <a:t>ч. 2 ст. 101</a:t>
                      </a:r>
                      <a:r>
                        <a:rPr kumimoji="0" lang="ru-RU" sz="1600" b="1" kern="1200" dirty="0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Закона от 29 декабря 2012 г. № 273-ФЗ</a:t>
                      </a:r>
                    </a:p>
                    <a:p>
                      <a:r>
                        <a:rPr kumimoji="0" lang="ru-RU" sz="1600" b="1" u="sng" kern="1200" dirty="0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hlinkClick r:id="rId6"/>
                        </a:rPr>
                        <a:t>п. 3</a:t>
                      </a:r>
                      <a:r>
                        <a:rPr kumimoji="0" lang="ru-RU" sz="1600" b="1" kern="1200" dirty="0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Правил оказания платных услуг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0" lang="ru-RU" sz="1600" b="1" kern="1200" dirty="0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Ответственность по </a:t>
                      </a:r>
                      <a:r>
                        <a:rPr kumimoji="0" lang="ru-RU" sz="1600" b="1" u="sng" kern="1200" dirty="0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hlinkClick r:id="rId3"/>
                        </a:rPr>
                        <a:t>ч. 1 ст. 19.30</a:t>
                      </a:r>
                      <a:r>
                        <a:rPr kumimoji="0" lang="ru-RU" sz="1600" b="1" kern="1200" dirty="0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КоАП РФ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штрафа на должностных лиц в размере от 10 тыс. до 30 тыс. рублей; на юридических лиц от 50 тыс. до 100 тыс. рублей.</a:t>
                      </a:r>
                    </a:p>
                    <a:p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pic>
        <p:nvPicPr>
          <p:cNvPr id="8" name="Picture 2" descr="C:\Users\Тимур\Desktop\logo (1).pn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8069221" y="6007101"/>
            <a:ext cx="1103379" cy="8509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075494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539552" y="116632"/>
            <a:ext cx="8147248" cy="1143000"/>
          </a:xfrm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algn="ctr"/>
            <a:r>
              <a:rPr lang="ru-RU" sz="2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Нарушения, влекущие административную ответственность в части оказания платных образовательных услуг</a:t>
            </a:r>
            <a:endParaRPr lang="ru-RU" sz="24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Содержимое 1"/>
          <p:cNvSpPr>
            <a:spLocks noGrp="1"/>
          </p:cNvSpPr>
          <p:nvPr>
            <p:ph idx="4294967295"/>
          </p:nvPr>
        </p:nvSpPr>
        <p:spPr>
          <a:xfrm>
            <a:off x="0" y="1481138"/>
            <a:ext cx="8229600" cy="4525962"/>
          </a:xfrm>
        </p:spPr>
        <p:txBody>
          <a:bodyPr>
            <a:noAutofit/>
          </a:bodyPr>
          <a:lstStyle/>
          <a:p>
            <a:pPr algn="just">
              <a:buNone/>
            </a:pP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60347689"/>
              </p:ext>
            </p:extLst>
          </p:nvPr>
        </p:nvGraphicFramePr>
        <p:xfrm>
          <a:off x="539552" y="1340768"/>
          <a:ext cx="8136904" cy="5425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20280"/>
                <a:gridCol w="1800200"/>
                <a:gridCol w="1584176"/>
                <a:gridCol w="2232248"/>
              </a:tblGrid>
              <a:tr h="2376264">
                <a:tc>
                  <a:txBody>
                    <a:bodyPr/>
                    <a:lstStyle/>
                    <a:p>
                      <a:pPr algn="l"/>
                      <a:r>
                        <a:rPr kumimoji="0" lang="ru-RU" sz="1400" b="1" kern="1200" dirty="0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Не определены условия приема на обучение на места с оплатой </a:t>
                      </a:r>
                    </a:p>
                    <a:p>
                      <a:pPr algn="l"/>
                      <a:endParaRPr kumimoji="0" lang="ru-RU" sz="1400" b="1" kern="1200" dirty="0" smtClean="0">
                        <a:solidFill>
                          <a:schemeClr val="lt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l"/>
                      <a:endParaRPr kumimoji="0" lang="ru-RU" sz="1400" b="1" kern="1200" dirty="0" smtClean="0">
                        <a:solidFill>
                          <a:schemeClr val="lt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l"/>
                      <a:endParaRPr kumimoji="0" lang="ru-RU" sz="1400" b="1" kern="1200" dirty="0" smtClean="0">
                        <a:solidFill>
                          <a:schemeClr val="lt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l"/>
                      <a:endParaRPr kumimoji="0" lang="ru-RU" sz="1400" b="1" kern="1200" dirty="0" smtClean="0">
                        <a:solidFill>
                          <a:schemeClr val="lt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Уклонение от исполнения требований к обеспечению доступности для инвалидов объектов социальной, инженерной и транспортной инфраструктур и предоставляемых услуг.</a:t>
                      </a:r>
                    </a:p>
                    <a:p>
                      <a:pPr algn="l"/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0" lang="ru-RU" sz="1400" b="1" u="sng" kern="1200" dirty="0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hlinkClick r:id="rId2"/>
                        </a:rPr>
                        <a:t>ч. 5 ст. 55</a:t>
                      </a:r>
                      <a:r>
                        <a:rPr kumimoji="0" lang="ru-RU" sz="1400" b="1" kern="1200" dirty="0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Закона от 29 декабря 2012 г. № 273-ФЗ</a:t>
                      </a:r>
                    </a:p>
                    <a:p>
                      <a:endParaRPr kumimoji="0" lang="ru-RU" sz="1400" b="1" kern="1200" dirty="0" smtClean="0">
                        <a:solidFill>
                          <a:schemeClr val="lt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endParaRPr kumimoji="0" lang="ru-RU" sz="1400" b="1" kern="1200" dirty="0" smtClean="0">
                        <a:solidFill>
                          <a:schemeClr val="lt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endParaRPr kumimoji="0" lang="ru-RU" sz="1400" b="1" kern="1200" dirty="0" smtClean="0">
                        <a:solidFill>
                          <a:schemeClr val="lt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endParaRPr kumimoji="0" lang="ru-RU" sz="1400" b="1" kern="1200" dirty="0" smtClean="0">
                        <a:solidFill>
                          <a:schemeClr val="lt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lang="ru-RU" sz="1400" b="1" kern="1200" dirty="0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Приказ </a:t>
                      </a:r>
                      <a:r>
                        <a:rPr lang="ru-RU" sz="1400" b="1" kern="1200" dirty="0" err="1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Минобрнауки</a:t>
                      </a:r>
                      <a:r>
                        <a:rPr lang="ru-RU" sz="1400" b="1" kern="1200" dirty="0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РФ от 9 ноября 2015 г. N 1309</a:t>
                      </a:r>
                      <a:br>
                        <a:rPr lang="ru-RU" sz="1400" b="1" kern="1200" dirty="0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lang="ru-RU" sz="1400" b="1" kern="1200" dirty="0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"Об утверждении Порядка обеспечения условий доступности для инвалидов объектов и предоставляемых услуг в сфере образования, а также оказания им при этом необходимой помощи"</a:t>
                      </a:r>
                      <a:endParaRPr kumimoji="0" lang="ru-RU" sz="1400" b="1" kern="1200" dirty="0">
                        <a:solidFill>
                          <a:schemeClr val="lt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0" lang="ru-RU" sz="1400" b="1" kern="1200" dirty="0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Ответственность по ч. </a:t>
                      </a:r>
                      <a:r>
                        <a:rPr kumimoji="0" lang="ru-RU" sz="1400" b="1" u="sng" kern="1200" dirty="0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hlinkClick r:id="rId3"/>
                        </a:rPr>
                        <a:t>1</a:t>
                      </a:r>
                      <a:r>
                        <a:rPr kumimoji="0" lang="ru-RU" sz="1400" b="1" kern="1200" dirty="0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ст. 19.30 КоАП РФ</a:t>
                      </a:r>
                    </a:p>
                    <a:p>
                      <a:pPr algn="l"/>
                      <a:endParaRPr kumimoji="0" lang="ru-RU" sz="1400" b="1" kern="1200" dirty="0" smtClean="0">
                        <a:solidFill>
                          <a:schemeClr val="lt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l"/>
                      <a:endParaRPr kumimoji="0" lang="ru-RU" sz="1400" b="1" kern="1200" dirty="0" smtClean="0">
                        <a:solidFill>
                          <a:schemeClr val="lt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l"/>
                      <a:endParaRPr kumimoji="0" lang="ru-RU" sz="1400" b="1" kern="1200" dirty="0" smtClean="0">
                        <a:solidFill>
                          <a:schemeClr val="lt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l"/>
                      <a:endParaRPr kumimoji="0" lang="ru-RU" sz="1400" b="1" kern="1200" dirty="0" smtClean="0">
                        <a:solidFill>
                          <a:schemeClr val="lt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kern="1200" dirty="0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Ответственность по ст. 9.13 КоАП РФ</a:t>
                      </a:r>
                      <a:endParaRPr lang="ru-RU" sz="14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/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штраф на должностных лиц в размере от 10 тыс. до 30 тыс. рублей; на юридических лиц от 50 тыс. до 100 тыс. рублей.</a:t>
                      </a:r>
                    </a:p>
                    <a:p>
                      <a:endParaRPr lang="ru-RU" sz="16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штраф на должностных лиц в размере от 2</a:t>
                      </a:r>
                      <a:r>
                        <a:rPr lang="ru-RU" sz="1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 до 3</a:t>
                      </a:r>
                      <a:r>
                        <a:rPr lang="ru-RU" sz="1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 рублей; на юридических лиц от 20 тыс. до 30 тыс. рублей.</a:t>
                      </a:r>
                    </a:p>
                    <a:p>
                      <a:endParaRPr lang="ru-RU" sz="14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ru-RU" sz="16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ru-RU" sz="16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tx2">
                        <a:lumMod val="50000"/>
                      </a:schemeClr>
                    </a:solidFill>
                  </a:tcPr>
                </a:tc>
              </a:tr>
            </a:tbl>
          </a:graphicData>
        </a:graphic>
      </p:graphicFrame>
      <p:pic>
        <p:nvPicPr>
          <p:cNvPr id="5" name="Picture 2" descr="C:\Users\Тимур\Desktop\logo (1)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756539" y="5897107"/>
            <a:ext cx="1403649" cy="1082461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989991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31640" y="624110"/>
            <a:ext cx="7488832" cy="644650"/>
          </a:xfrm>
        </p:spPr>
        <p:txBody>
          <a:bodyPr>
            <a:normAutofit/>
          </a:bodyPr>
          <a:lstStyle/>
          <a:p>
            <a:pPr algn="ctr"/>
            <a:r>
              <a:rPr lang="ru-RU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Принятые административные меры при проведении ГИА</a:t>
            </a:r>
            <a:endParaRPr lang="ru-RU" sz="2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827584" y="1124744"/>
            <a:ext cx="7992888" cy="52673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ru-RU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Протоколы </a:t>
            </a: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 отношении участников </a:t>
            </a:r>
            <a:r>
              <a:rPr lang="ru-RU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ЕГЭ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 2018 году – </a:t>
            </a:r>
            <a:r>
              <a:rPr lang="ru-RU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35</a:t>
            </a: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протоколов на участников ЕГЭ.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 2019 году – </a:t>
            </a:r>
            <a:r>
              <a:rPr lang="ru-RU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64 </a:t>
            </a: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протокола.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 досрочный период – </a:t>
            </a: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18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(средство связи – </a:t>
            </a: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9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 шпаргалка – </a:t>
            </a: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6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 вынос </a:t>
            </a: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КИМ 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 </a:t>
            </a: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 подлог – </a:t>
            </a:r>
            <a:r>
              <a:rPr lang="ru-RU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).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 основной период – </a:t>
            </a:r>
            <a:r>
              <a:rPr lang="ru-RU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40</a:t>
            </a: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средство связи </a:t>
            </a:r>
            <a:r>
              <a:rPr lang="ru-RU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21</a:t>
            </a: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 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шпаргалка – </a:t>
            </a:r>
            <a:r>
              <a:rPr lang="ru-RU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18</a:t>
            </a: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 на 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общественного </a:t>
            </a: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наблюдателя </a:t>
            </a:r>
            <a:r>
              <a:rPr lang="ru-RU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 </a:t>
            </a: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протокол за средство связи).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 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дополнительный период – </a:t>
            </a:r>
            <a:r>
              <a:rPr lang="ru-RU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(средство связи – </a:t>
            </a: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 проведении ОГЭ в 2019 году на организаторов в аудитории составлено </a:t>
            </a:r>
            <a:r>
              <a:rPr lang="ru-RU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5</a:t>
            </a: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протоколов.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r">
              <a:lnSpc>
                <a:spcPct val="107000"/>
              </a:lnSpc>
              <a:spcAft>
                <a:spcPts val="800"/>
              </a:spcAft>
            </a:pP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Решений </a:t>
            </a: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23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r">
              <a:lnSpc>
                <a:spcPct val="107000"/>
              </a:lnSpc>
              <a:spcAft>
                <a:spcPts val="800"/>
              </a:spcAf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Штрафы - </a:t>
            </a: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17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на общую сумму </a:t>
            </a: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51000 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r">
              <a:lnSpc>
                <a:spcPct val="107000"/>
              </a:lnSpc>
              <a:spcAft>
                <a:spcPts val="800"/>
              </a:spcAf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Устное замечание – </a:t>
            </a: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6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857011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31640" y="624110"/>
            <a:ext cx="7488832" cy="64465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Принятые административные меры в ходе контрольно-надзорной деятельности</a:t>
            </a:r>
            <a:endParaRPr lang="ru-RU" sz="2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69223" y="946435"/>
            <a:ext cx="8640960" cy="56313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ru-RU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Протоколы </a:t>
            </a: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 отношении </a:t>
            </a:r>
            <a:r>
              <a:rPr lang="ru-RU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юридических лиц и индивидуальных предпринимателей: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b="1" dirty="0" smtClean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 2018 году – 113 протоколов.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b="1" dirty="0" smtClean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 2019 году – 69 протоколов.</a:t>
            </a:r>
          </a:p>
          <a:p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Ст. 19.7 КОАП (ФРДО) = 11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(решений – 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на рассмотрении 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штраф- 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- предупреждения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.) </a:t>
            </a:r>
          </a:p>
          <a:p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ч. 1 ст. 19.20 КОАП = 5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(решений – 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на рассмотрении – 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штраф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предупреждения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ч. 1 ст. 19.30 КОАП = 4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(решений – 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на рассмотрении – 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1,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штраф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2,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устное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замечание – 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ru-RU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ч. 1 ст. 19.5 КОАП = 9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(решений 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6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(все 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штрафы), на рассмотрении – 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ч. 2 ст. 19.20 КОАП = 2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(решений – 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штрафы – 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2)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ч. 2 ст. 5.57 КОАП = 8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(решений – 6, штрафы – 5, устное замечание – 1, на рассмотрении – 2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ч. 3 ст. 19.20 КОАП = 17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(решений – 8, штрафы – 4, устное замечание – 1, предупреждение – 3, на рассмотрении – 9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ч. 5 ст. 19.30 КОАП = 11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(решений – 8, штрафы – 6, устное замечание – 2, на рассмотрении – 3).</a:t>
            </a: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r>
              <a:rPr lang="ru-RU" sz="1400" dirty="0"/>
              <a:t> 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22526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447057" y="404664"/>
            <a:ext cx="6869359" cy="936104"/>
          </a:xfrm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algn="ctr"/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Административная ответственность в образовании</a:t>
            </a:r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536504"/>
          </a:xfrm>
        </p:spPr>
        <p:txBody>
          <a:bodyPr>
            <a:normAutofit fontScale="62500" lnSpcReduction="20000"/>
          </a:bodyPr>
          <a:lstStyle/>
          <a:p>
            <a:pPr marL="109728" indent="0" algn="ctr">
              <a:buNone/>
            </a:pPr>
            <a:endParaRPr lang="ru-RU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ru-RU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Статья </a:t>
            </a:r>
            <a: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5.57.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Нарушение права на образование и предусмотренных законодательством об образовании прав и свобод обучающихся образовательных организаций</a:t>
            </a: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Статья 19.4.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Неповиновение законному распоряжению должностного лица органа, осуществляющего государственный надзор (контроль)</a:t>
            </a: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ru-RU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Статья 19.4.1. 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Воспрепятствование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законной деятельности должностного лица органа государственного контроля (надзора)</a:t>
            </a: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Статья 19.5.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Невыполнение в срок законного предписания (постановления, представления, решения) органа (должностного лица), осуществляющего государственный надзор (контроль)</a:t>
            </a: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Статья 19.7.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Непредставление сведений (информации)</a:t>
            </a: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Статья 19.20.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Осуществление деятельности, не связанной с извлечением прибыли, без специального разрешения (лицензии)</a:t>
            </a: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Статья 19.30.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Нарушение требований к ведению образовательной деятельности и организации образовательного 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процесса</a:t>
            </a: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ru-RU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Статья 9.13. 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Уклонение от исполнения требований к обеспечению доступности для инвалидов объектов социальной, инженерной и транспортной инфраструктур и предоставляемых услуг.</a:t>
            </a:r>
          </a:p>
        </p:txBody>
      </p:sp>
      <p:pic>
        <p:nvPicPr>
          <p:cNvPr id="5" name="Picture 2" descr="C:\Users\Тимур\Desktop\logo (1)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72401" y="6108725"/>
            <a:ext cx="971600" cy="74927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171057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63691" y="0"/>
            <a:ext cx="8229600" cy="548680"/>
          </a:xfrm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algn="ctr"/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Нарушения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сфере образования 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(в 2019 году)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98462034"/>
              </p:ext>
            </p:extLst>
          </p:nvPr>
        </p:nvGraphicFramePr>
        <p:xfrm>
          <a:off x="618970" y="593357"/>
          <a:ext cx="7985478" cy="6220019"/>
        </p:xfrm>
        <a:graphic>
          <a:graphicData uri="http://schemas.openxmlformats.org/drawingml/2006/table">
            <a:tbl>
              <a:tblPr firstRow="1" firstCol="1" lastCol="1" bandRow="1">
                <a:tableStyleId>{5C22544A-7EE6-4342-B048-85BDC9FD1C3A}</a:tableStyleId>
              </a:tblPr>
              <a:tblGrid>
                <a:gridCol w="568913"/>
                <a:gridCol w="7416565"/>
              </a:tblGrid>
              <a:tr h="36910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</a:rPr>
                        <a:t>№</a:t>
                      </a:r>
                      <a:endParaRPr lang="ru-RU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401" marR="3740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Нарушения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401" marR="3740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8286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ru-RU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401" marR="3740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В части </a:t>
                      </a: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лицензирования</a:t>
                      </a: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образовательной деятельности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7401" marR="3740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7024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lang="ru-RU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401" marR="3740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В части выполнения образовательной организацией </a:t>
                      </a: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функций</a:t>
                      </a: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, отнесенных к его компетенции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7401" marR="3740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8650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endParaRPr lang="ru-RU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401" marR="3740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В части порядка проведения </a:t>
                      </a:r>
                      <a:r>
                        <a:rPr lang="ru-RU" sz="1400" b="1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самообследования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7401" marR="3740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5771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endParaRPr lang="ru-RU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401" marR="3740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В части соблюдения </a:t>
                      </a: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информационной открытости </a:t>
                      </a: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образовательной организации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7401" marR="3740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7024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endParaRPr lang="ru-RU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401" marR="3740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В части принятия локальных нормативных актов, содержащих нормы, регулирующие </a:t>
                      </a: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образовательные отношения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7401" marR="3740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4549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6</a:t>
                      </a:r>
                      <a:endParaRPr lang="ru-RU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401" marR="3740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В части прав и </a:t>
                      </a: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свобод педагогических работников</a:t>
                      </a: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, гарантии их реализации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7401" marR="3740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7024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7</a:t>
                      </a:r>
                      <a:endParaRPr lang="ru-RU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401" marR="3740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В части соблюдении </a:t>
                      </a: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основных прав обучающихся </a:t>
                      </a: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и мер их социальной поддержки и стимулирования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7401" marR="3740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5771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8</a:t>
                      </a:r>
                      <a:endParaRPr lang="ru-RU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401" marR="3740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В части соблюдения </a:t>
                      </a: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квалификационных требований педагогическими работниками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7401" marR="3740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7024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9</a:t>
                      </a:r>
                      <a:endParaRPr lang="ru-RU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401" marR="3740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В части </a:t>
                      </a: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соблюдения требований к приему на обучение в организацию</a:t>
                      </a: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, осуществляющую образовательную деятельность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7401" marR="3740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5771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11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401" marR="3740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В части обеспечения </a:t>
                      </a:r>
                      <a:r>
                        <a:rPr lang="ru-RU" sz="1400" b="1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доступности объектов и услуг в сфере образования для инвалидов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7401" marR="3740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69174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</a:rPr>
                        <a:t>11</a:t>
                      </a:r>
                      <a:endParaRPr lang="ru-RU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401" marR="3740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В части внесения информации о документах об образовании и (или) о квалификации, выданных образовательной организацией, в информационную систему 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(</a:t>
                      </a:r>
                      <a:r>
                        <a:rPr lang="ru-RU" sz="1400" b="1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ФИС ФРДО</a:t>
                      </a: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)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7401" marR="3740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901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</a:rPr>
                        <a:t>12</a:t>
                      </a:r>
                      <a:endParaRPr lang="ru-RU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401" marR="3740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В части порядка заполнения, </a:t>
                      </a: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учета и выдачи аттестатов (документов)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7401" marR="3740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59135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algn="ctr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Отсутствие на официальном сайте образовательного учреждения в сети "Интернет" обязательной информации</a:t>
            </a:r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109728" indent="0">
              <a:buNone/>
            </a:pP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Больше всего нарушений 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ОО допускают 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 ведении официального сайта в сети «Интернет». 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</a:p>
          <a:p>
            <a:pPr marL="109728" indent="0">
              <a:buNone/>
            </a:pP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	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Обязательная информация</a:t>
            </a:r>
          </a:p>
          <a:p>
            <a:pPr marL="109728" indent="0">
              <a:buNone/>
            </a:pP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(документы)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 сайтах ОО </a:t>
            </a:r>
          </a:p>
          <a:p>
            <a:pPr marL="109728" indent="0">
              <a:buNone/>
            </a:pP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отсутствует или нет </a:t>
            </a:r>
          </a:p>
          <a:p>
            <a:pPr marL="109728" indent="0">
              <a:buNone/>
            </a:pP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обновления информации </a:t>
            </a:r>
          </a:p>
          <a:p>
            <a:pPr marL="109728" indent="0">
              <a:buNone/>
            </a:pP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(документов).            </a:t>
            </a:r>
            <a:endParaRPr lang="ru-RU" dirty="0"/>
          </a:p>
        </p:txBody>
      </p:sp>
      <p:pic>
        <p:nvPicPr>
          <p:cNvPr id="5" name="Picture 2" descr="C:\Users\Тимур\Desktop\logo (1)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72401" y="6108725"/>
            <a:ext cx="971600" cy="749275"/>
          </a:xfrm>
          <a:prstGeom prst="rect">
            <a:avLst/>
          </a:prstGeom>
          <a:noFill/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852936"/>
            <a:ext cx="3627269" cy="34305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5957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algn="ctr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Отсутствие на официальном сайте образовательного учреждения в сети "Интернет" обязательной информации</a:t>
            </a:r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109728" indent="0" algn="just">
              <a:buNone/>
            </a:pPr>
            <a:r>
              <a:rPr lang="ru-RU" sz="3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Руководителям необходимо </a:t>
            </a:r>
            <a:r>
              <a:rPr lang="ru-RU" sz="3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обратить внимание на</a:t>
            </a:r>
            <a:r>
              <a:rPr lang="ru-RU" sz="3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dirty="0"/>
          </a:p>
          <a:p>
            <a:pPr marL="109728" indent="0" algn="just">
              <a:buNone/>
            </a:pP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Постановление </a:t>
            </a:r>
            <a:r>
              <a:rPr lang="ru-RU" sz="2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Правительства РФ от 10.07.2013 № 582 «Об утверждении Правил размещения на официальном сайте образовательной организации в информационно-телекоммуникационной сети "Интернет" и обновления информации об образовательной организации»;</a:t>
            </a:r>
          </a:p>
          <a:p>
            <a:pPr marL="109728" indent="0" algn="just">
              <a:buNone/>
            </a:pPr>
            <a:endParaRPr lang="ru-RU" sz="21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indent="0" algn="just">
              <a:buNone/>
            </a:pPr>
            <a:r>
              <a:rPr lang="ru-RU" sz="2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Приказ </a:t>
            </a:r>
            <a:r>
              <a:rPr lang="ru-RU" sz="21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Рособрнадзора</a:t>
            </a:r>
            <a:r>
              <a:rPr lang="ru-RU" sz="2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от 29.05.2014 г. № 785 «Об утверждении требований к структуре официального сайта образовательной организации в информационно-телекоммуникационной сети Интернет и формату представления на нем информации</a:t>
            </a:r>
            <a:r>
              <a:rPr lang="ru-RU" sz="2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».</a:t>
            </a:r>
            <a:endParaRPr lang="ru-RU" sz="21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indent="0">
              <a:buNone/>
            </a:pPr>
            <a:endParaRPr lang="ru-RU" dirty="0"/>
          </a:p>
        </p:txBody>
      </p:sp>
      <p:pic>
        <p:nvPicPr>
          <p:cNvPr id="5" name="Picture 2" descr="C:\Users\Тимур\Desktop\logo (1)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72401" y="6108725"/>
            <a:ext cx="971600" cy="74927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381709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algn="ctr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Отсутствие на официальном сайте образовательного учреждения в сети "Интернет" обязательной информации</a:t>
            </a:r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2714267" y="2133600"/>
            <a:ext cx="5820133" cy="3671664"/>
          </a:xfrm>
        </p:spPr>
        <p:txBody>
          <a:bodyPr>
            <a:normAutofit/>
          </a:bodyPr>
          <a:lstStyle/>
          <a:p>
            <a:pPr marL="109728" indent="0" algn="just">
              <a:buNone/>
            </a:pPr>
            <a:endParaRPr lang="ru-RU" sz="30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indent="0" algn="just">
              <a:buNone/>
            </a:pP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В основном образовательные организации не добавляют информацию, связанную с ОВЗ; о трудоустройстве выпускников;  о персональном составе педагогических работников.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indent="0">
              <a:buNone/>
            </a:pPr>
            <a:endParaRPr lang="ru-RU" dirty="0"/>
          </a:p>
        </p:txBody>
      </p:sp>
      <p:pic>
        <p:nvPicPr>
          <p:cNvPr id="5" name="Picture 2" descr="C:\Users\Тимур\Desktop\logo (1)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96336" y="5664478"/>
            <a:ext cx="1547665" cy="1193522"/>
          </a:xfrm>
          <a:prstGeom prst="rect">
            <a:avLst/>
          </a:prstGeom>
          <a:noFill/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5537" y="3861048"/>
            <a:ext cx="1944216" cy="27229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8293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470250" y="89483"/>
            <a:ext cx="6589199" cy="1280890"/>
          </a:xfr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algn="ctr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части соблюдения 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квалификационных требований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педагогическими работниками</a:t>
            </a:r>
            <a:b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635896" y="1211091"/>
            <a:ext cx="3600400" cy="781771"/>
          </a:xfrm>
        </p:spPr>
        <p:txBody>
          <a:bodyPr>
            <a:normAutofit fontScale="62500" lnSpcReduction="20000"/>
          </a:bodyPr>
          <a:lstStyle/>
          <a:p>
            <a:pPr marL="109728" indent="0" algn="just">
              <a:buNone/>
            </a:pPr>
            <a:endParaRPr lang="ru-RU" sz="30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indent="0">
              <a:buNone/>
            </a:pPr>
            <a:r>
              <a:rPr lang="ru-RU" sz="39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Требования:</a:t>
            </a:r>
            <a:endParaRPr lang="ru-RU" sz="39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2" descr="C:\Users\Тимур\Desktop\logo (1)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72401" y="6108725"/>
            <a:ext cx="971600" cy="749275"/>
          </a:xfrm>
          <a:prstGeom prst="rect">
            <a:avLst/>
          </a:prstGeom>
          <a:noFill/>
        </p:spPr>
      </p:pic>
      <p:pic>
        <p:nvPicPr>
          <p:cNvPr id="1026" name="Picture 2" descr="ÐÐ¾ÑÐ¾Ð¶ÐµÐµ Ð¸Ð·Ð¾Ð±ÑÐ°Ð¶ÐµÐ½Ð¸Ðµ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3835" y="1706335"/>
            <a:ext cx="2592288" cy="18923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539553" y="2141356"/>
            <a:ext cx="5074594" cy="6155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Для зам. директора (в том числе зам. по АХЧ):</a:t>
            </a:r>
          </a:p>
          <a:p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21901" y="2449133"/>
            <a:ext cx="5688632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-Высшее образование;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-«ГМУ», «Менеджмент» и «Экономика»;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-стаж не менее 5 лет;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-либо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доп. профессиональное образование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области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«ГМУ», «Менеджмента»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«Экономики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sp>
        <p:nvSpPr>
          <p:cNvPr id="9" name="TextBox 8"/>
          <p:cNvSpPr txBox="1"/>
          <p:nvPr/>
        </p:nvSpPr>
        <p:spPr>
          <a:xfrm>
            <a:off x="539553" y="3934667"/>
            <a:ext cx="79759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Для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педагогических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работников (в том числе для учителей физкультуры):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39553" y="4366284"/>
            <a:ext cx="8450595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Высшее профессиональное образование или среднее профессиональное образование по направлению подготовки "Образование и педагогика" или в области, соответствующей преподаваемому предмету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либо высшее профессиональное образование или среднее профессиональное образование и дополнительное профессиональное образование по направлению деятельности в образовательном учреждении без предъявления требований к стажу работы.</a:t>
            </a:r>
          </a:p>
        </p:txBody>
      </p:sp>
    </p:spTree>
    <p:extLst>
      <p:ext uri="{BB962C8B-B14F-4D97-AF65-F5344CB8AC3E}">
        <p14:creationId xmlns:p14="http://schemas.microsoft.com/office/powerpoint/2010/main" val="3176459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763688" y="267971"/>
            <a:ext cx="6589199" cy="967114"/>
          </a:xfr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algn="ctr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части соблюдения 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квалификационных требований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педагогическими работниками</a:t>
            </a:r>
            <a:b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296568" y="1235085"/>
            <a:ext cx="2530624" cy="781771"/>
          </a:xfrm>
        </p:spPr>
        <p:txBody>
          <a:bodyPr>
            <a:normAutofit fontScale="92500" lnSpcReduction="20000"/>
          </a:bodyPr>
          <a:lstStyle/>
          <a:p>
            <a:pPr marL="109728" indent="0" algn="just">
              <a:buNone/>
            </a:pPr>
            <a:endParaRPr lang="ru-RU" sz="30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indent="0">
              <a:buNone/>
            </a:pP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Требования: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2" descr="C:\Users\Тимур\Desktop\logo (1)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72401" y="6108725"/>
            <a:ext cx="971600" cy="749275"/>
          </a:xfrm>
          <a:prstGeom prst="rect">
            <a:avLst/>
          </a:prstGeom>
          <a:noFill/>
        </p:spPr>
      </p:pic>
      <p:pic>
        <p:nvPicPr>
          <p:cNvPr id="1026" name="Picture 2" descr="ÐÐ¾ÑÐ¾Ð¶ÐµÐµ Ð¸Ð·Ð¾Ð±ÑÐ°Ð¶ÐµÐ½Ð¸Ðµ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1712" y="2293152"/>
            <a:ext cx="2592288" cy="18923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673672" y="1988840"/>
            <a:ext cx="4618407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Для заведующих библиотекой:</a:t>
            </a:r>
          </a:p>
          <a:p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73672" y="2293152"/>
            <a:ext cx="5688632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Высшее профессиональное образование по специальности, соответствующей профилю структурного подразделения образовательного учреждения, и стаж работы по специальности, соответствующей профилю структурного подразделения образовательного учреждения,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</a:t>
            </a:r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менее 3 лет</a:t>
            </a:r>
            <a:r>
              <a:rPr lang="ru-RU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Музыкальный руководитель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Высшее профессиональное образование или среднее профессиональное образование по направлению подготовки "Образование и педагогика", профессиональное владение техникой исполнения на музыкальном инструменте без предъявления требований к стажу работы.</a:t>
            </a:r>
          </a:p>
          <a:p>
            <a:pPr algn="just"/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46953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727217" y="260647"/>
            <a:ext cx="6589199" cy="864097"/>
          </a:xfr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algn="ctr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части соблюдения 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квалификационных требований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педагогическими работниками</a:t>
            </a:r>
            <a:b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27584" y="999431"/>
            <a:ext cx="7488832" cy="1155583"/>
          </a:xfrm>
        </p:spPr>
        <p:txBody>
          <a:bodyPr>
            <a:normAutofit/>
          </a:bodyPr>
          <a:lstStyle/>
          <a:p>
            <a:pPr marL="109728" indent="0" algn="just">
              <a:buNone/>
            </a:pPr>
            <a:endParaRPr lang="ru-RU" sz="30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indent="0">
              <a:buNone/>
            </a:pP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 какие нормативно-правовые акты опираться?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2" descr="C:\Users\Тимур\Desktop\logo (1)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72401" y="6108725"/>
            <a:ext cx="971600" cy="749275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179512" y="2629607"/>
            <a:ext cx="5621189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ч.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ст.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46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Федеральный закон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 29 декабря 2012 года № 273-ФЗ «Об образовании в Российской Федерации»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«Единый квалификационный справочник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должностей руководителей, специалистов и служащих», утвержденного Приказом Министерства здравоохранения и социального развития от 26 августа 2010 года №761н</a:t>
            </a:r>
          </a:p>
        </p:txBody>
      </p:sp>
      <p:pic>
        <p:nvPicPr>
          <p:cNvPr id="2052" name="Picture 4" descr="ÐÐ°ÑÑÐ¸Ð½ÐºÐ¸ Ð¿Ð¾ Ð·Ð°Ð¿ÑÐ¾ÑÑ Ð·Ð°ÐºÐ¾Ð½ Ð¾Ð± Ð¾Ð±ÑÐ°Ð·Ð¾Ð²Ð°Ð½Ð¸Ð¸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48697" y="2377280"/>
            <a:ext cx="2857500" cy="2771776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67153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592255" y="249184"/>
            <a:ext cx="6589199" cy="1280890"/>
          </a:xfr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algn="ctr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части соблюдения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основных прав обучающихся и мерах их социальной поддержки и стимулирования</a:t>
            </a:r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 algn="just">
              <a:buNone/>
            </a:pPr>
            <a:endParaRPr lang="ru-RU" sz="30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indent="0">
              <a:buNone/>
            </a:pPr>
            <a:endParaRPr lang="ru-RU" dirty="0"/>
          </a:p>
        </p:txBody>
      </p:sp>
      <p:pic>
        <p:nvPicPr>
          <p:cNvPr id="5" name="Picture 2" descr="C:\Users\Тимур\Desktop\logo (1)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72401" y="6108725"/>
            <a:ext cx="971600" cy="749275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2084973" y="1628825"/>
            <a:ext cx="497405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Самые частые нарушения по этой части:</a:t>
            </a: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57200" y="2100663"/>
            <a:ext cx="8229600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-в образовательной организации отсутствуют локальные акты, устанавливающие порядок обучения по индивидуальному учебному плану;</a:t>
            </a:r>
          </a:p>
          <a:p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-отсутствует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локальный нормативный акт, устанавливающий порядок проведения конкурсов, олимпиад, выставок, физкультурных и спортивных мероприятий и участия обучающихся в этих мероприятиях в том числе в официальных спортивных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соревнованиях;</a:t>
            </a:r>
          </a:p>
          <a:p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-отсутствует локальный нормативный акт о порядке поощрения за успехи в учебной, физкультурной, спортивной, общественной, научной, научно-технической, творческой, экспериментальной и инновационной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деятельности;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8365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691680" y="187666"/>
            <a:ext cx="6589199" cy="964001"/>
          </a:xfr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algn="ctr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части основных прав обучающихся и мерах их социальной поддержки и стимулирования</a:t>
            </a:r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 algn="just">
              <a:buNone/>
            </a:pPr>
            <a:endParaRPr lang="ru-RU" sz="30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indent="0">
              <a:buNone/>
            </a:pPr>
            <a:endParaRPr lang="ru-RU" dirty="0"/>
          </a:p>
        </p:txBody>
      </p:sp>
      <p:pic>
        <p:nvPicPr>
          <p:cNvPr id="5" name="Picture 2" descr="C:\Users\Тимур\Desktop\logo (1)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72401" y="6108725"/>
            <a:ext cx="971600" cy="749275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2084973" y="1628825"/>
            <a:ext cx="497405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Самые частые нарушения по этой части:</a:t>
            </a: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39552" y="2092137"/>
            <a:ext cx="8147248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-отсутствует локальный нормативный акт, устанавливающий порядок посещения по своему выбору мероприятий, которые проводятся в образовательной организации и не предусмотрены учебным планом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-отсутствует локальный нормативный акт, устанавливающий порядок пользования обучающимися лечебно-оздоровительной инфраструктурой, объектами культуры и объектами спорта образовательной организации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нарушение части 3 статьи 30 273-ФЗ ОО при принятии ЛНА, затрагивающих права обучающихся и работников ОО, не учитывает мнение советов обучающихся, советов родителей, </a:t>
            </a:r>
            <a:r>
              <a:rPr lang="ru-RU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представительных органов обучающихся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а также в порядке и случаях, которые предусмотрены трудовым законодательством, представительных органов работников </a:t>
            </a:r>
            <a:r>
              <a:rPr lang="ru-RU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(при наличии таких          представительных органов).</a:t>
            </a:r>
          </a:p>
        </p:txBody>
      </p:sp>
    </p:spTree>
    <p:extLst>
      <p:ext uri="{BB962C8B-B14F-4D97-AF65-F5344CB8AC3E}">
        <p14:creationId xmlns:p14="http://schemas.microsoft.com/office/powerpoint/2010/main" val="3915174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67544" y="188640"/>
            <a:ext cx="8383960" cy="1013396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2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Примерное положение о профессиональной этике педагогических работников </a:t>
            </a:r>
            <a:endParaRPr lang="ru-RU" sz="32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99592" y="1484784"/>
            <a:ext cx="7560840" cy="4104456"/>
          </a:xfrm>
        </p:spPr>
        <p:txBody>
          <a:bodyPr>
            <a:normAutofit fontScale="92500"/>
          </a:bodyPr>
          <a:lstStyle/>
          <a:p>
            <a:pPr algn="just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целях актуализации Модельного кодекса профессиональной этики педагогических работников организаций, осуществляющих образовательную деятельность, в отношении педагогических работников организаций, осуществляющих образовательную деятельность в сфере ведения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Минпросвещения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России, а также профилактики несправедливого и необъективного расследования нарушения указанных норм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Минпросвещения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России и Общероссийский профсоюз образования подготовили взамен соответствующему документу примерное положение о нормах профессиональной этики педагогических работников (далее - Положение).</a:t>
            </a:r>
          </a:p>
          <a:p>
            <a:pPr algn="ctr"/>
            <a:r>
              <a:rPr lang="ru-RU" sz="2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Образец Положения вывешен на официальном сайте </a:t>
            </a:r>
            <a:r>
              <a:rPr lang="ru-RU" sz="2400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МОиН</a:t>
            </a:r>
            <a:r>
              <a:rPr lang="ru-RU" sz="2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ЧР в разделе Надзор в сфере образования</a:t>
            </a:r>
            <a:endParaRPr lang="ru-RU" sz="24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2" descr="C:\Users\Тимур\Desktop\logo (1)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72401" y="6108725"/>
            <a:ext cx="971600" cy="74927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5805243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539552" y="116632"/>
            <a:ext cx="8147248" cy="1143000"/>
          </a:xfrm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algn="ctr"/>
            <a:r>
              <a:rPr lang="ru-RU" sz="32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Нарушения влекущие административную ответственность</a:t>
            </a:r>
            <a:endParaRPr lang="ru-RU" sz="32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Содержимое 1"/>
          <p:cNvSpPr>
            <a:spLocks noGrp="1"/>
          </p:cNvSpPr>
          <p:nvPr>
            <p:ph idx="4294967295"/>
          </p:nvPr>
        </p:nvSpPr>
        <p:spPr>
          <a:xfrm>
            <a:off x="0" y="1481138"/>
            <a:ext cx="8229600" cy="4525962"/>
          </a:xfrm>
        </p:spPr>
        <p:txBody>
          <a:bodyPr>
            <a:noAutofit/>
          </a:bodyPr>
          <a:lstStyle/>
          <a:p>
            <a:pPr algn="just">
              <a:buNone/>
            </a:pP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75954576"/>
              </p:ext>
            </p:extLst>
          </p:nvPr>
        </p:nvGraphicFramePr>
        <p:xfrm>
          <a:off x="539552" y="1377280"/>
          <a:ext cx="8136904" cy="40488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4226"/>
                <a:gridCol w="2034226"/>
                <a:gridCol w="1836204"/>
                <a:gridCol w="2232248"/>
              </a:tblGrid>
              <a:tr h="531059">
                <a:tc>
                  <a:txBody>
                    <a:bodyPr/>
                    <a:lstStyle/>
                    <a:p>
                      <a:pPr algn="l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Нарушение порядка приема обучающихся в образовательную организацию и отсутствие распорядительного акта</a:t>
                      </a:r>
                      <a:r>
                        <a:rPr lang="ru-RU" sz="1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о приеме обучающихся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ч. 2 ст. 30</a:t>
                      </a:r>
                      <a:r>
                        <a:rPr lang="ru-RU" sz="1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и</a:t>
                      </a: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ч. 1 ст. 53 Федерального закона «Об образовании в РФ» от 29 декабря 2012 г. № 273-ФЗ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Ответственность по ч. 5 ст. 19.30 КоАП РФ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штраф на должностных лиц в размере от 10 тыс. до 30 тыс. рублей; на юридических лиц от 50 тыс. до 100 тыс. рублей.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2250504">
                <a:tc>
                  <a:txBody>
                    <a:bodyPr/>
                    <a:lstStyle/>
                    <a:p>
                      <a:pPr algn="l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Необоснованный отказ в приеме на обучение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ст. 5, ч. 4 ст. 67 Федерального закона «Об образовании в РФ» от 29 декабря 2012 г. № 273-ФЗ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Ответственность по ч. 1 ст. 5.57 КоАП РФ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штраф на должностных лиц в размере от 30 тыс. до 50 тыс. рублей; на юридических лиц - от 100 тыс. до 200 тыс. рублей.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5" name="Picture 2" descr="C:\Users\Тимур\Desktop\logo (1)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956376" y="5942133"/>
            <a:ext cx="1187625" cy="91586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2"/>
          <p:cNvSpPr>
            <a:spLocks noGrp="1"/>
          </p:cNvSpPr>
          <p:nvPr>
            <p:ph type="title"/>
          </p:nvPr>
        </p:nvSpPr>
        <p:spPr>
          <a:xfrm>
            <a:off x="683568" y="188640"/>
            <a:ext cx="8229600" cy="1143000"/>
          </a:xfrm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algn="ctr"/>
            <a:r>
              <a:rPr lang="ru-RU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НАПОМИНАЕМ!</a:t>
            </a:r>
            <a:endParaRPr lang="ru-RU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539552" y="1484784"/>
            <a:ext cx="8373616" cy="4464496"/>
          </a:xfrm>
        </p:spPr>
        <p:txBody>
          <a:bodyPr>
            <a:normAutofit fontScale="92500" lnSpcReduction="10000"/>
          </a:bodyPr>
          <a:lstStyle/>
          <a:p>
            <a:pPr marL="109728" indent="0" algn="just">
              <a:buNone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ФГОС основного общего образования определен перечень обязательных для изучения учебных предметов: русский язык, литература, родной язык, родная литература, иностранный язык, </a:t>
            </a:r>
            <a:r>
              <a:rPr lang="ru-RU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ВТОРОЙ ИНОСТРАННЫЙ ЯЗЫК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история России, всеобщая история, обществознание, география, математика, алгебра, геометрия, информатика, основы духовно-нравственной культуры народов России, физика, биология, химия, изобразительное искусство, музыка, технология, физическая культура, основы безопасности жизнедеятельности. </a:t>
            </a:r>
          </a:p>
          <a:p>
            <a:pPr marL="109728" indent="0" algn="just">
              <a:buNone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Таким образом, в соответствии с ФГОС ООО изучение «</a:t>
            </a:r>
            <a:r>
              <a:rPr lang="ru-RU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ВТОРОГО ИНОСТРАННОГО ЯЗЫКА»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предусматривается на уровне ООО (5-9 классы) и является </a:t>
            </a:r>
            <a:r>
              <a:rPr lang="ru-RU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обязательным.</a:t>
            </a:r>
          </a:p>
          <a:p>
            <a:pPr marL="109728" indent="0" algn="just">
              <a:buNone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Дополнительно информируем, что Стратегией инновационного развития РФ на период до 2020 г. применительно к сфере образования поставлена задача по формированию у граждан нашей страны компетенций, отвечающих требованиям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XXI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века, включая владение</a:t>
            </a:r>
            <a:r>
              <a:rPr lang="ru-RU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иностранными языками.</a:t>
            </a:r>
            <a:endParaRPr lang="ru-RU" sz="2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2" descr="C:\Users\Тимур\Desktop\logo (1)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72401" y="6108725"/>
            <a:ext cx="971600" cy="74927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9613438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2"/>
          <p:cNvSpPr>
            <a:spLocks noGrp="1"/>
          </p:cNvSpPr>
          <p:nvPr>
            <p:ph type="title"/>
          </p:nvPr>
        </p:nvSpPr>
        <p:spPr>
          <a:xfrm>
            <a:off x="1401310" y="188640"/>
            <a:ext cx="6589199" cy="1280890"/>
          </a:xfrm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algn="ctr"/>
            <a:r>
              <a:rPr lang="ru-RU" sz="2000" dirty="0" smtClean="0">
                <a:solidFill>
                  <a:schemeClr val="bg1"/>
                </a:solidFill>
                <a:latin typeface="Cambria" pitchFamily="18" charset="0"/>
              </a:rPr>
              <a:t>Государственный </a:t>
            </a:r>
            <a:r>
              <a:rPr lang="ru-RU" sz="2000" dirty="0">
                <a:solidFill>
                  <a:schemeClr val="bg1"/>
                </a:solidFill>
                <a:latin typeface="Cambria" pitchFamily="18" charset="0"/>
              </a:rPr>
              <a:t>контроль (надзор) за обеспечением доступности для инвалидов  объектов социальной инфраструктуры и предоставляемых услуг</a:t>
            </a:r>
            <a:r>
              <a:rPr lang="ru-RU" sz="4400" dirty="0">
                <a:solidFill>
                  <a:srgbClr val="2E3192"/>
                </a:solidFill>
                <a:latin typeface="Cambria" pitchFamily="18" charset="0"/>
              </a:rPr>
              <a:t/>
            </a:r>
            <a:br>
              <a:rPr lang="ru-RU" sz="4400" dirty="0">
                <a:solidFill>
                  <a:srgbClr val="2E3192"/>
                </a:solidFill>
                <a:latin typeface="Cambria" pitchFamily="18" charset="0"/>
              </a:rPr>
            </a:br>
            <a:endParaRPr lang="ru-RU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401310" y="1988840"/>
            <a:ext cx="6591985" cy="3777622"/>
          </a:xfrm>
        </p:spPr>
        <p:txBody>
          <a:bodyPr>
            <a:normAutofit fontScale="92500" lnSpcReduction="20000"/>
          </a:bodyPr>
          <a:lstStyle/>
          <a:p>
            <a:pPr algn="ctr">
              <a:defRPr/>
            </a:pP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Федеральный закон от 24.11.1995 № 181-ФЗ </a:t>
            </a:r>
            <a:b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«О социальной защите инвалидов в Российской Федерации» </a:t>
            </a:r>
          </a:p>
          <a:p>
            <a:pPr algn="ctr">
              <a:defRPr/>
            </a:pP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(в ред. ФЗ-116)</a:t>
            </a:r>
          </a:p>
          <a:p>
            <a:pPr algn="ctr">
              <a:defRPr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Государственный контроль (надзор) за обеспечением доступности для инвалидов объектов социальной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защиты проводят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ОИВ субъектов РФ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 осуществлении ими соответствующих переданных полномочий Российской Федерации в пределах своей компетенции в соответствии с законодательством Российской Федерации при осуществлении государственного контроля (надзора) в сфере образования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pic>
        <p:nvPicPr>
          <p:cNvPr id="5" name="Picture 2" descr="C:\Users\Тимур\Desktop\logo (1)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72401" y="6108725"/>
            <a:ext cx="971600" cy="74927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80813676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2"/>
          <p:cNvSpPr>
            <a:spLocks noGrp="1"/>
          </p:cNvSpPr>
          <p:nvPr>
            <p:ph type="title"/>
          </p:nvPr>
        </p:nvSpPr>
        <p:spPr>
          <a:xfrm>
            <a:off x="1583202" y="476672"/>
            <a:ext cx="6589199" cy="1076698"/>
          </a:xfrm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algn="ctr"/>
            <a:r>
              <a:rPr lang="ru-RU" sz="2000" dirty="0" smtClean="0">
                <a:solidFill>
                  <a:schemeClr val="bg1"/>
                </a:solidFill>
                <a:latin typeface="Cambria" pitchFamily="18" charset="0"/>
              </a:rPr>
              <a:t>Государственный </a:t>
            </a:r>
            <a:r>
              <a:rPr lang="ru-RU" sz="2000" dirty="0">
                <a:solidFill>
                  <a:schemeClr val="bg1"/>
                </a:solidFill>
                <a:latin typeface="Cambria" pitchFamily="18" charset="0"/>
              </a:rPr>
              <a:t>контроль (надзор) за обеспечением доступности для инвалидов  объектов социальной инфраструктуры и предоставляемых услуг</a:t>
            </a:r>
            <a:r>
              <a:rPr lang="ru-RU" sz="4400" dirty="0">
                <a:solidFill>
                  <a:srgbClr val="2E3192"/>
                </a:solidFill>
                <a:latin typeface="Cambria" pitchFamily="18" charset="0"/>
              </a:rPr>
              <a:t/>
            </a:r>
            <a:br>
              <a:rPr lang="ru-RU" sz="4400" dirty="0">
                <a:solidFill>
                  <a:srgbClr val="2E3192"/>
                </a:solidFill>
                <a:latin typeface="Cambria" pitchFamily="18" charset="0"/>
              </a:rPr>
            </a:br>
            <a:endParaRPr lang="ru-RU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475656" y="2030300"/>
            <a:ext cx="6591985" cy="3777622"/>
          </a:xfrm>
        </p:spPr>
        <p:txBody>
          <a:bodyPr>
            <a:normAutofit fontScale="85000" lnSpcReduction="10000"/>
          </a:bodyPr>
          <a:lstStyle/>
          <a:p>
            <a:pPr marL="109728" indent="0">
              <a:buNone/>
            </a:pPr>
            <a:r>
              <a:rPr lang="ru-RU" sz="19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	Административный </a:t>
            </a:r>
            <a:r>
              <a:rPr lang="ru-RU" sz="1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регламент по осуществлению федерального государственного надзора в сфере образования </a:t>
            </a:r>
            <a:r>
              <a:rPr lang="ru-RU" sz="19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(приказ </a:t>
            </a:r>
            <a:r>
              <a:rPr lang="ru-RU" sz="19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Минобрнауки</a:t>
            </a:r>
            <a:r>
              <a:rPr lang="ru-RU" sz="19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России от 10.11.2017 № 1096) </a:t>
            </a:r>
          </a:p>
          <a:p>
            <a:pPr marL="109728" indent="0" algn="just">
              <a:buNone/>
            </a:pP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«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Предметом выездной проверки являются… </a:t>
            </a:r>
            <a:r>
              <a:rPr lang="ru-RU" sz="1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том числе обеспечение доступности для инвалидов  и обучающихся с  ограниченными возможностями здоровья объектов, необходимых для осуществления образовательной деятельности,  и предоставляемых образовательных </a:t>
            </a:r>
            <a:r>
              <a:rPr lang="ru-RU" sz="19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услуг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  <a:p>
            <a:pPr marL="109728" indent="0">
              <a:buNone/>
            </a:pPr>
            <a:r>
              <a:rPr 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		КоАП </a:t>
            </a: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РФ</a:t>
            </a:r>
          </a:p>
          <a:p>
            <a:pPr marL="109728" indent="0" algn="just">
              <a:buNone/>
            </a:pP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Пункт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90 части 2 статьи 28.3 – должностные лица органов, осуществляющих государственный контроль (надзор) в сфере образования, вправе составлять протоколы об административных правонарушениях, предусмотренных статьей 9.13 (в части уклонения от исполнения требований к обеспечению доступности для инвалидов объектов образования и предоставляемых услуг в сфере образования)</a:t>
            </a: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  <a:hlinkClick r:id="rId2"/>
            </a:endParaRPr>
          </a:p>
          <a:p>
            <a:pPr algn="just"/>
            <a:endParaRPr lang="ru-RU" sz="1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pic>
        <p:nvPicPr>
          <p:cNvPr id="5" name="Picture 2" descr="C:\Users\Тимур\Desktop\logo (1)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172401" y="6108725"/>
            <a:ext cx="971600" cy="74927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52150327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2"/>
          <p:cNvSpPr>
            <a:spLocks noGrp="1"/>
          </p:cNvSpPr>
          <p:nvPr>
            <p:ph type="title"/>
          </p:nvPr>
        </p:nvSpPr>
        <p:spPr>
          <a:xfrm>
            <a:off x="1526544" y="476672"/>
            <a:ext cx="6589199" cy="864096"/>
          </a:xfrm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algn="ctr"/>
            <a:r>
              <a:rPr lang="ru-RU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ИНФОРМИРУЕМ!</a:t>
            </a:r>
            <a:endParaRPr lang="ru-RU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332237" y="2135026"/>
            <a:ext cx="6806049" cy="3743672"/>
          </a:xfrm>
        </p:spPr>
        <p:txBody>
          <a:bodyPr>
            <a:normAutofit/>
          </a:bodyPr>
          <a:lstStyle/>
          <a:p>
            <a:pPr lvl="1" algn="just"/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Департамент по контролю (надзору) в сфере образования Министерства образования и науки Чеченской Республики </a:t>
            </a:r>
            <a:r>
              <a:rPr lang="ru-RU" sz="18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01 января 2020 года в рамках проведения контрольно-надзорных мероприятий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будет проверять соблюдения требований, установленных </a:t>
            </a:r>
            <a:r>
              <a:rPr lang="ru-RU" sz="1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ru-RU" sz="18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риказом </a:t>
            </a:r>
            <a:r>
              <a:rPr lang="ru-RU" sz="1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Министерства образования и науки РФ от 9 ноября 2015 г. </a:t>
            </a:r>
            <a:r>
              <a:rPr lang="ru-RU" sz="18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№</a:t>
            </a:r>
            <a:r>
              <a:rPr lang="ru-RU" sz="1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18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1309 «Об </a:t>
            </a:r>
            <a:r>
              <a:rPr lang="ru-RU" sz="1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утверждении Порядка обеспечения условий доступности для инвалидов объектов и предоставляемых услуг в сфере образования, а также оказания им при этом необходимой </a:t>
            </a:r>
            <a:r>
              <a:rPr lang="ru-RU" sz="18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помощи».</a:t>
            </a:r>
          </a:p>
          <a:p>
            <a:endParaRPr lang="ru-RU" dirty="0"/>
          </a:p>
        </p:txBody>
      </p:sp>
      <p:pic>
        <p:nvPicPr>
          <p:cNvPr id="5" name="Picture 2" descr="C:\Users\Тимур\Desktop\logo (1)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72401" y="6108725"/>
            <a:ext cx="971600" cy="74927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67504332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algn="ctr"/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части внесения информации 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ФИС «ФРДО»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2" descr="C:\Users\Тимур\Desktop\logo (1)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72401" y="6108725"/>
            <a:ext cx="971600" cy="749275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117090" y="1700808"/>
            <a:ext cx="8973932" cy="707886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 algn="ctr"/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Многие учреждения не соблюдают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сроки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внесения информации в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систему </a:t>
            </a:r>
          </a:p>
          <a:p>
            <a:pPr algn="ctr"/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(60 дней со дня выдачи аттестатов)</a:t>
            </a: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477798" y="2654235"/>
            <a:ext cx="6188403" cy="400110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Также не вносят информацию о предыдущих годах.</a:t>
            </a: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627784" y="3239009"/>
            <a:ext cx="4059066" cy="461665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Нужно руководствоваться: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36501" y="3781656"/>
            <a:ext cx="835029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Федеральным законом №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273-ФЗ «Об образовании в Российской Федерации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</a:p>
          <a:p>
            <a:pPr algn="ctr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29 декабря 2012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года;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36501" y="4565805"/>
            <a:ext cx="862798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остановлением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Правительства Российской Федерации от 26 августа 2013 года </a:t>
            </a:r>
            <a:endParaRPr lang="ru-RU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№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729 «О федеральной информационной системе «Федеральный реестр сведений о документах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образовании и (или) о квалификации, документах об обучении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».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9061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pPr algn="ct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График обновления ЭЦП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57200" y="1052737"/>
            <a:ext cx="8229600" cy="4896544"/>
          </a:xfrm>
        </p:spPr>
        <p:txBody>
          <a:bodyPr>
            <a:normAutofit fontScale="62500" lnSpcReduction="20000"/>
          </a:bodyPr>
          <a:lstStyle/>
          <a:p>
            <a:pPr marL="624078" indent="-514350" algn="ctr">
              <a:buAutoNum type="arabicPeriod"/>
            </a:pPr>
            <a:r>
              <a:rPr lang="ru-RU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Шалинский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муниципальный район – с 4.11.2019 г.</a:t>
            </a:r>
          </a:p>
          <a:p>
            <a:pPr marL="624078" indent="-514350" algn="ctr">
              <a:buFont typeface="Wingdings 3"/>
              <a:buAutoNum type="arabicPeriod"/>
            </a:pP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Грозненский муниципальный район –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 6.11.2019 г.</a:t>
            </a: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24078" indent="-514350" algn="ctr">
              <a:buAutoNum type="arabicPeriod"/>
            </a:pPr>
            <a:r>
              <a:rPr lang="ru-RU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Гудермесский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муниципальный район – с 11.11.2019 г. </a:t>
            </a:r>
          </a:p>
          <a:p>
            <a:pPr marL="624078" indent="-514350" algn="ctr">
              <a:buAutoNum type="arabicPeriod"/>
            </a:pPr>
            <a:r>
              <a:rPr lang="ru-RU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Урус-Мартановский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муниципальный район – с 13.11.2019 г.</a:t>
            </a:r>
          </a:p>
          <a:p>
            <a:pPr marL="624078" indent="-514350" algn="ctr">
              <a:buAutoNum type="arabicPeriod"/>
            </a:pP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Ножай-</a:t>
            </a:r>
            <a:r>
              <a:rPr lang="ru-RU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Юртовский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муниципальный район – с 18.11.2019 г.</a:t>
            </a:r>
          </a:p>
          <a:p>
            <a:pPr marL="624078" indent="-514350" algn="ctr">
              <a:buAutoNum type="arabicPeriod"/>
            </a:pPr>
            <a:r>
              <a:rPr lang="ru-RU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Надтеречный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муниципальный район – с 20.11.2019 г.</a:t>
            </a:r>
          </a:p>
          <a:p>
            <a:pPr marL="624078" indent="-514350" algn="ctr">
              <a:buFont typeface="Wingdings 3"/>
              <a:buAutoNum type="arabicPeriod"/>
            </a:pP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Наурский муниципальный район – с 25.11.2019 г.</a:t>
            </a:r>
          </a:p>
          <a:p>
            <a:pPr marL="624078" indent="-514350" algn="ctr">
              <a:buFont typeface="Wingdings 3"/>
              <a:buAutoNum type="arabicPeriod"/>
            </a:pPr>
            <a:r>
              <a:rPr lang="ru-RU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Веденский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муниципальный район – с 27.11.2019 г.</a:t>
            </a:r>
          </a:p>
          <a:p>
            <a:pPr marL="624078" indent="-514350" algn="ctr">
              <a:buFont typeface="Wingdings 3"/>
              <a:buAutoNum type="arabicPeriod"/>
            </a:pP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Курчалоевский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муниципальный район –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 29.11.2019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624078" indent="-514350" algn="ctr">
              <a:buFont typeface="Wingdings 3"/>
              <a:buAutoNum type="arabicPeriod"/>
            </a:pPr>
            <a:r>
              <a:rPr lang="ru-RU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Ачхой-Мартановский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муниципальный район –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 02.12.2019 г.</a:t>
            </a: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24078" indent="-514350" algn="ctr">
              <a:buFont typeface="Wingdings 3"/>
              <a:buAutoNum type="arabicPeriod"/>
            </a:pP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г. Грозный –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 04.12.2019 г.</a:t>
            </a: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24078" indent="-514350" algn="ctr">
              <a:buFont typeface="Wingdings 3"/>
              <a:buAutoNum type="arabicPeriod"/>
            </a:pP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Аргун –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 06.12.2019 г.</a:t>
            </a:r>
          </a:p>
          <a:p>
            <a:pPr marL="624078" indent="-514350" algn="ctr">
              <a:buFont typeface="Wingdings 3"/>
              <a:buAutoNum type="arabicPeriod"/>
            </a:pPr>
            <a:r>
              <a:rPr lang="ru-RU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Шатойский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муниципальный район – с 09.12.2019 г.</a:t>
            </a:r>
          </a:p>
          <a:p>
            <a:pPr marL="624078" indent="-514350" algn="ctr">
              <a:buFont typeface="Wingdings 3"/>
              <a:buAutoNum type="arabicPeriod"/>
            </a:pPr>
            <a:r>
              <a:rPr lang="ru-RU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Шаройский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муниципальный район – с 11.12.2019 г.</a:t>
            </a:r>
          </a:p>
          <a:p>
            <a:pPr marL="624078" indent="-514350" algn="ctr">
              <a:buFont typeface="Wingdings 3"/>
              <a:buAutoNum type="arabicPeriod"/>
            </a:pP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Сунженский муниципальный район – с 13.12.2019 г.</a:t>
            </a:r>
          </a:p>
          <a:p>
            <a:pPr marL="624078" indent="-514350" algn="ctr">
              <a:buFont typeface="Wingdings 3"/>
              <a:buAutoNum type="arabicPeriod"/>
            </a:pPr>
            <a:r>
              <a:rPr lang="ru-RU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Итум-Калинский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муниципальный район – с 16.12.2019 г.</a:t>
            </a:r>
          </a:p>
          <a:p>
            <a:pPr marL="624078" indent="-514350" algn="ctr">
              <a:buFont typeface="Wingdings 3"/>
              <a:buAutoNum type="arabicPeriod"/>
            </a:pP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Шелковской муниципальный район – с 18.12.2019 г.</a:t>
            </a:r>
          </a:p>
          <a:p>
            <a:pPr marL="624078" indent="-514350">
              <a:buFont typeface="Wingdings 3"/>
              <a:buAutoNum type="arabicPeriod"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24078" indent="-514350">
              <a:buAutoNum type="arabicPeriod"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2" descr="C:\Users\Тимур\Desktop\logo (1)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72401" y="6108725"/>
            <a:ext cx="971600" cy="74927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173162189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2"/>
          <p:cNvSpPr>
            <a:spLocks noGrp="1"/>
          </p:cNvSpPr>
          <p:nvPr>
            <p:ph type="title"/>
          </p:nvPr>
        </p:nvSpPr>
        <p:spPr>
          <a:xfrm>
            <a:off x="1691680" y="166297"/>
            <a:ext cx="6589199" cy="1280890"/>
          </a:xfrm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algn="ctr"/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Необъективное проведение ВПР в 2019 г.</a:t>
            </a:r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900000"/>
          </a:xfrm>
        </p:spPr>
        <p:txBody>
          <a:bodyPr>
            <a:normAutofit fontScale="85000" lnSpcReduction="20000"/>
          </a:bodyPr>
          <a:lstStyle/>
          <a:p>
            <a:pPr marL="109728" indent="0" algn="ctr">
              <a:buNone/>
            </a:pPr>
            <a:r>
              <a:rPr lang="ru-RU" sz="24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Ачхой-Мартановский</a:t>
            </a:r>
            <a:r>
              <a:rPr lang="ru-RU" sz="24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муниципальный </a:t>
            </a:r>
            <a:r>
              <a:rPr lang="ru-RU" sz="24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район:</a:t>
            </a:r>
          </a:p>
          <a:p>
            <a:pPr marL="109728" indent="0" algn="ctr">
              <a:buNone/>
            </a:pP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МБОУ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«СОШ №4 им.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С.Хачукаева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с. Ачхой-Мартан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  <a:p>
            <a:pPr marL="109728" indent="0" algn="ctr">
              <a:buNone/>
            </a:pP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МБОУ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«СОШ № 1 с.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Валерик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  <a:p>
            <a:pPr marL="109728" indent="0" algn="ctr">
              <a:buNone/>
            </a:pP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МБОУ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«СОШ № 1 с.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Закан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-Юрт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  <a:p>
            <a:pPr marL="109728" indent="0" algn="ctr">
              <a:buNone/>
            </a:pP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 МБОУ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«СОШ №3 с. Катар-Юрт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  <a:p>
            <a:pPr marL="109728" indent="0" algn="ctr">
              <a:buNone/>
            </a:pP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5. МБОУ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«СОШ №3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с.Самашки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  <a:p>
            <a:pPr marL="109728" indent="0" algn="ctr">
              <a:buNone/>
            </a:pP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6. МБОУ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«СОШ с. </a:t>
            </a:r>
            <a:r>
              <a:rPr lang="ru-RU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Янди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  <a:p>
            <a:pPr marL="109728" indent="0" algn="ctr">
              <a:buNone/>
            </a:pP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7. МБОУ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«СОШ № 2 с.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Шаами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-Юрт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  <a:p>
            <a:pPr marL="109728" indent="0" algn="ctr">
              <a:buNone/>
            </a:pP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8. МБОУ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«СОШ№4 с. Катар-Юрт»</a:t>
            </a:r>
            <a:endPara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indent="0" algn="ctr">
              <a:buNone/>
            </a:pP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г. Грозный:</a:t>
            </a:r>
          </a:p>
          <a:p>
            <a:pPr marL="109728" indent="0" algn="ctr">
              <a:buNone/>
            </a:pP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МБОУ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«СОШ №10» г.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Грозного</a:t>
            </a:r>
          </a:p>
          <a:p>
            <a:pPr marL="109728" indent="0" algn="ctr">
              <a:buNone/>
            </a:pP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МБОУ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«СОШ № 23» г.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Грозного</a:t>
            </a:r>
          </a:p>
          <a:p>
            <a:pPr marL="109728" indent="0" algn="ctr">
              <a:buNone/>
            </a:pP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МБОУ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«СОШ№28» г.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Грозного</a:t>
            </a:r>
          </a:p>
          <a:p>
            <a:pPr marL="109728" indent="0" algn="ctr">
              <a:buNone/>
            </a:pP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 «МБОУ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«СОШ № 64» г.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Грозного</a:t>
            </a:r>
          </a:p>
          <a:p>
            <a:pPr marL="109728" indent="0" algn="ctr">
              <a:buNone/>
            </a:pP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5. МБОУ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«СОШ №19» г. Грозного</a:t>
            </a:r>
          </a:p>
        </p:txBody>
      </p:sp>
      <p:pic>
        <p:nvPicPr>
          <p:cNvPr id="5" name="Picture 2" descr="C:\Users\Тимур\Desktop\logo (1)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72401" y="6108725"/>
            <a:ext cx="971600" cy="74927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89029701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2"/>
          <p:cNvSpPr>
            <a:spLocks noGrp="1"/>
          </p:cNvSpPr>
          <p:nvPr>
            <p:ph type="title"/>
          </p:nvPr>
        </p:nvSpPr>
        <p:spPr>
          <a:xfrm>
            <a:off x="1617737" y="116632"/>
            <a:ext cx="6589199" cy="1280890"/>
          </a:xfrm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algn="ctr"/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Необъективное проведение ВПР в 2019 г.</a:t>
            </a:r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5116024"/>
          </a:xfrm>
        </p:spPr>
        <p:txBody>
          <a:bodyPr>
            <a:normAutofit fontScale="77500" lnSpcReduction="20000"/>
          </a:bodyPr>
          <a:lstStyle/>
          <a:p>
            <a:pPr marL="109728" indent="0" algn="ctr">
              <a:buNone/>
            </a:pPr>
            <a:r>
              <a:rPr lang="ru-RU" sz="2000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Веденский</a:t>
            </a:r>
            <a:r>
              <a:rPr lang="ru-RU" sz="20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муниципальный </a:t>
            </a:r>
            <a:r>
              <a:rPr lang="ru-RU" sz="20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район:</a:t>
            </a:r>
          </a:p>
          <a:p>
            <a:pPr marL="109728" indent="0" algn="ctr">
              <a:buNone/>
            </a:pP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МБОУ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Агишбатойская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СОШ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  <a:p>
            <a:pPr marL="109728" indent="0" algn="ctr">
              <a:buNone/>
            </a:pP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МБОУ «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Веденская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СОШ №1»</a:t>
            </a:r>
          </a:p>
          <a:p>
            <a:pPr marL="109728" indent="0" algn="ctr">
              <a:buNone/>
            </a:pP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МБОУ «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Веденская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СОШ №2»</a:t>
            </a:r>
          </a:p>
          <a:p>
            <a:pPr marL="109728" indent="0" algn="ctr">
              <a:buNone/>
            </a:pP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 МБОУ «Даргинская СОШ №1»</a:t>
            </a:r>
          </a:p>
          <a:p>
            <a:pPr marL="109728" indent="0" algn="ctr">
              <a:buNone/>
            </a:pP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5. МБОУ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«Даргинская СОШ №2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  <a:p>
            <a:pPr marL="109728" indent="0" algn="ctr">
              <a:buNone/>
            </a:pP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6. МБОУ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Марзой-Мохкская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СОШ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  <a:p>
            <a:pPr marL="109728" indent="0" algn="ctr">
              <a:buNone/>
            </a:pP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7. МБОУ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Сельментаузенская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СОШ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  <a:p>
            <a:pPr marL="109728" indent="0" algn="ctr">
              <a:buNone/>
            </a:pP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8. МБОУ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Хаттунинская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СОШ»</a:t>
            </a:r>
          </a:p>
          <a:p>
            <a:pPr marL="109728" indent="0" algn="ctr">
              <a:buNone/>
            </a:pPr>
            <a:r>
              <a:rPr lang="ru-RU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Грозненский муниципальный </a:t>
            </a:r>
            <a:r>
              <a:rPr lang="ru-RU" sz="20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район:</a:t>
            </a:r>
          </a:p>
          <a:p>
            <a:pPr marL="109728" indent="0" algn="ctr">
              <a:buNone/>
            </a:pP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МБОУ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Гикаловская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СОШ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  <a:p>
            <a:pPr marL="109728" indent="0" algn="ctr">
              <a:buNone/>
            </a:pP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МБОУ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«СОШ с.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Керла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-Юрт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  <a:p>
            <a:pPr marL="109728" indent="0" algn="ctr">
              <a:buNone/>
            </a:pP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МБОУ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«СОШ № 1 с. Комсомольское» имени Героя Советского Союза А.И.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Идрисова</a:t>
            </a:r>
          </a:p>
          <a:p>
            <a:pPr marL="109728" indent="0" algn="ctr">
              <a:buNone/>
            </a:pP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 МБОУ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«СОШ с. Пролетарское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  <a:p>
            <a:pPr marL="109728" indent="0" algn="ctr">
              <a:buNone/>
            </a:pP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5. МБОУ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«СОШ с. Садовое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  <a:p>
            <a:pPr marL="109728" indent="0" algn="ctr">
              <a:buNone/>
            </a:pP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6. МБОУ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«СОШ № 1 с.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Кулары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  <a:p>
            <a:pPr marL="109728" indent="0" algn="ctr">
              <a:buNone/>
            </a:pP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7. МБОУ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СОШ № 3 с. Толстой-Юрт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  <a:p>
            <a:pPr marL="109728" indent="0" algn="ctr">
              <a:buNone/>
            </a:pP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8. МБОУ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«СОШ № 2 с.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Центора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-Юрт»</a:t>
            </a:r>
            <a:endPara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2" descr="C:\Users\Тимур\Desktop\logo (1)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72401" y="6108725"/>
            <a:ext cx="971600" cy="74927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716102696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2"/>
          <p:cNvSpPr>
            <a:spLocks noGrp="1"/>
          </p:cNvSpPr>
          <p:nvPr>
            <p:ph type="title"/>
          </p:nvPr>
        </p:nvSpPr>
        <p:spPr>
          <a:xfrm>
            <a:off x="1576067" y="163645"/>
            <a:ext cx="6589199" cy="1280890"/>
          </a:xfrm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algn="ctr"/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Необъективное проведение ВПР в 2019 г.</a:t>
            </a:r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5116024"/>
          </a:xfrm>
        </p:spPr>
        <p:txBody>
          <a:bodyPr>
            <a:normAutofit fontScale="62500" lnSpcReduction="20000"/>
          </a:bodyPr>
          <a:lstStyle/>
          <a:p>
            <a:pPr marL="109728" indent="0" algn="ctr">
              <a:buNone/>
            </a:pPr>
            <a:r>
              <a:rPr lang="ru-RU" sz="2000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Гудермесский</a:t>
            </a:r>
            <a:r>
              <a:rPr lang="ru-RU" sz="20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муниципальный район:</a:t>
            </a:r>
          </a:p>
          <a:p>
            <a:pPr marL="109728" indent="0" algn="ctr">
              <a:buNone/>
            </a:pP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МБОУ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Гудермесская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СШ №11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  <a:p>
            <a:pPr marL="109728" indent="0" algn="ctr">
              <a:buNone/>
            </a:pP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МБОУ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Илсхан-Юртовская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ОШ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  <a:p>
            <a:pPr marL="109728" indent="0" algn="ctr">
              <a:buNone/>
            </a:pP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МБОУ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Ишхой-Юртовская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СШ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  <a:p>
            <a:pPr marL="109728" indent="0" algn="ctr">
              <a:buNone/>
            </a:pP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 МБОУ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Кошкельдинская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СШ имени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Сумбулатова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А.А-А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.»</a:t>
            </a:r>
          </a:p>
          <a:p>
            <a:pPr marL="109728" indent="0" algn="ctr">
              <a:buNone/>
            </a:pP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5. МБОУ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«Нижне-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Нойберская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СШ №1 имени Кори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Ломовича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Тепсуева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».</a:t>
            </a:r>
          </a:p>
          <a:p>
            <a:pPr marL="109728" indent="0" algn="ctr">
              <a:buNone/>
            </a:pP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6. МБОУ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«Верхне-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Нойберская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СШ №1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  <a:p>
            <a:pPr marL="109728" indent="0" algn="ctr">
              <a:buNone/>
            </a:pP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7. МБОУ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Ойсхарская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СШ №3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  <a:p>
            <a:pPr marL="109728" indent="0" algn="ctr">
              <a:buNone/>
            </a:pPr>
            <a:r>
              <a:rPr lang="ru-RU" sz="20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Курчалоевский</a:t>
            </a:r>
            <a:r>
              <a:rPr lang="ru-RU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муниципальный </a:t>
            </a:r>
            <a:r>
              <a:rPr lang="ru-RU" sz="20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район:</a:t>
            </a:r>
          </a:p>
          <a:p>
            <a:pPr marL="109728" indent="0" algn="ctr">
              <a:buNone/>
            </a:pP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МБОУ 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1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Бачи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1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Юртовская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СШ № 2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  <a:p>
            <a:pPr marL="109728" indent="0" algn="ctr">
              <a:buNone/>
            </a:pP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МБОУ 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1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Бачи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1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Юртовская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СШ № 3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  <a:p>
            <a:pPr marL="109728" indent="0" algn="ctr">
              <a:buNone/>
            </a:pP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МБОУ 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1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Джугуртинская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СШ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  <a:p>
            <a:pPr marL="109728" indent="0" algn="ctr">
              <a:buNone/>
            </a:pP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 МБОУ 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1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Курчалоевская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СШ № 3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  <a:p>
            <a:pPr marL="109728" indent="0" algn="ctr">
              <a:buNone/>
            </a:pP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5. МБОУ 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1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Майртупская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СШ № 1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  <a:p>
            <a:pPr marL="109728" indent="0" algn="ctr">
              <a:buNone/>
            </a:pP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6.МБОУ 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1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Регитинская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СШ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  <a:p>
            <a:pPr marL="109728" indent="0" algn="ctr">
              <a:buNone/>
            </a:pP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7. МБОУ 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1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Цоци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1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Юртовская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СШ № 2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  <a:p>
            <a:pPr marL="109728" indent="0" algn="ctr">
              <a:buNone/>
            </a:pP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8. МБОУ 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1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Ялхой-Мохковская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СШ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  <a:p>
            <a:pPr marL="109728" indent="0" algn="ctr">
              <a:buNone/>
            </a:pP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9. МБОУ 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1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Бачи-Юртовская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СШ №5»</a:t>
            </a:r>
            <a:endParaRPr lang="ru-RU" sz="19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2" descr="C:\Users\Тимур\Desktop\logo (1)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72401" y="6108725"/>
            <a:ext cx="971600" cy="74927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419216660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2"/>
          <p:cNvSpPr>
            <a:spLocks noGrp="1"/>
          </p:cNvSpPr>
          <p:nvPr>
            <p:ph type="title"/>
          </p:nvPr>
        </p:nvSpPr>
        <p:spPr>
          <a:xfrm>
            <a:off x="1331640" y="188640"/>
            <a:ext cx="7202761" cy="720080"/>
          </a:xfrm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algn="ctr"/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Необъективное проведение ВПР в 2019 г.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544616"/>
          </a:xfrm>
        </p:spPr>
        <p:txBody>
          <a:bodyPr>
            <a:normAutofit fontScale="85000" lnSpcReduction="20000"/>
          </a:bodyPr>
          <a:lstStyle/>
          <a:p>
            <a:pPr marL="109728" indent="0" algn="ctr">
              <a:buNone/>
            </a:pPr>
            <a:r>
              <a:rPr lang="ru-RU" sz="2000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Надтеречный</a:t>
            </a:r>
            <a:r>
              <a:rPr lang="ru-RU" sz="20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муниципальный район:</a:t>
            </a:r>
          </a:p>
          <a:p>
            <a:pPr marL="109728" indent="0" algn="ctr">
              <a:buNone/>
            </a:pP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МБОУ «СОШ </a:t>
            </a:r>
            <a:r>
              <a:rPr lang="ru-RU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с.п.Братское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  <a:p>
            <a:pPr marL="109728" indent="0" algn="ctr">
              <a:buNone/>
            </a:pP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МБОУ «СОШ №1 с. п. Верхний-Наур»</a:t>
            </a:r>
          </a:p>
          <a:p>
            <a:pPr marL="109728" indent="0" algn="ctr">
              <a:buNone/>
            </a:pP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МБОУ «СОШ </a:t>
            </a:r>
            <a:r>
              <a:rPr lang="ru-RU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с.п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Комарова»</a:t>
            </a:r>
          </a:p>
          <a:p>
            <a:pPr marL="109728" indent="0" algn="ctr">
              <a:buNone/>
            </a:pP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 МБОУ «СОШ№1 </a:t>
            </a:r>
            <a:r>
              <a:rPr lang="ru-RU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с.п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Надтеречное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  <a:p>
            <a:pPr marL="109728" indent="0" algn="ctr">
              <a:buNone/>
            </a:pP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5. МБОУ «СОШ №2 </a:t>
            </a:r>
            <a:r>
              <a:rPr lang="ru-RU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с.п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Надтеречное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  <a:p>
            <a:pPr marL="109728" indent="0" algn="ctr">
              <a:buNone/>
            </a:pP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6. МБОУ «СОШ </a:t>
            </a:r>
            <a:r>
              <a:rPr lang="ru-RU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с.п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Подгорное»</a:t>
            </a:r>
          </a:p>
          <a:p>
            <a:pPr marL="109728" indent="0" algn="ctr">
              <a:buNone/>
            </a:pPr>
            <a:r>
              <a:rPr lang="ru-RU" sz="19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Наурский муниципальный район:</a:t>
            </a:r>
          </a:p>
          <a:p>
            <a:pPr marL="109728" indent="0" algn="ctr">
              <a:buNone/>
            </a:pP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МБОУ «</a:t>
            </a:r>
            <a:r>
              <a:rPr lang="ru-RU" sz="19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Алпатовская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СОШ им. </a:t>
            </a:r>
            <a:r>
              <a:rPr lang="ru-RU" sz="19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В.Т.Малиновского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  <a:p>
            <a:pPr marL="109728" indent="0" algn="ctr">
              <a:buNone/>
            </a:pP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МБОУ «</a:t>
            </a:r>
            <a:r>
              <a:rPr lang="ru-RU" sz="19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Ищёрская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СОШ»</a:t>
            </a:r>
          </a:p>
          <a:p>
            <a:pPr marL="109728" indent="0" algn="ctr">
              <a:buNone/>
            </a:pP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МБОУ «Калиновская СОШ»</a:t>
            </a:r>
          </a:p>
          <a:p>
            <a:pPr marL="109728" indent="0" algn="ctr">
              <a:buNone/>
            </a:pP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 МБОУ «</a:t>
            </a:r>
            <a:r>
              <a:rPr lang="ru-RU" sz="19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Мекенская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СОШ»</a:t>
            </a:r>
          </a:p>
          <a:p>
            <a:pPr marL="109728" indent="0" algn="ctr">
              <a:buNone/>
            </a:pP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5. МБОУ «Наурская СОШ № 2»</a:t>
            </a:r>
          </a:p>
          <a:p>
            <a:pPr marL="109728" indent="0" algn="ctr">
              <a:buNone/>
            </a:pP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6. МБОУ «</a:t>
            </a:r>
            <a:r>
              <a:rPr lang="ru-RU" sz="19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Новосолкушинская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СОШ»</a:t>
            </a:r>
          </a:p>
          <a:p>
            <a:pPr marL="109728" indent="0" algn="ctr">
              <a:buNone/>
            </a:pP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7. МБОУ «Юбилейная СОШ»</a:t>
            </a:r>
          </a:p>
          <a:p>
            <a:pPr marL="109728" indent="0" algn="ctr">
              <a:buNone/>
            </a:pP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8. МБОУ 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1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Алпатовская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НОШ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  <a:p>
            <a:pPr marL="109728" indent="0" algn="ctr">
              <a:buNone/>
            </a:pP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9. МБОУ 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1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Капустинская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ООШ им. И.Г. Сулейманова»</a:t>
            </a:r>
            <a:endParaRPr lang="ru-RU" sz="19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indent="0" algn="ctr">
              <a:buNone/>
            </a:pPr>
            <a:endParaRPr lang="ru-RU" sz="19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2" descr="C:\Users\Тимур\Desktop\logo (1)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72401" y="6108725"/>
            <a:ext cx="971600" cy="74927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2468062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539552" y="116632"/>
            <a:ext cx="8147248" cy="1143000"/>
          </a:xfrm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algn="ctr"/>
            <a:r>
              <a:rPr lang="ru-RU" sz="32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Нарушения, влекущие административную ответственность</a:t>
            </a:r>
            <a:endParaRPr lang="ru-RU" sz="32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Содержимое 1"/>
          <p:cNvSpPr>
            <a:spLocks noGrp="1"/>
          </p:cNvSpPr>
          <p:nvPr>
            <p:ph idx="4294967295"/>
          </p:nvPr>
        </p:nvSpPr>
        <p:spPr>
          <a:xfrm>
            <a:off x="0" y="1481138"/>
            <a:ext cx="8229600" cy="4525962"/>
          </a:xfrm>
        </p:spPr>
        <p:txBody>
          <a:bodyPr>
            <a:noAutofit/>
          </a:bodyPr>
          <a:lstStyle/>
          <a:p>
            <a:pPr algn="just">
              <a:buNone/>
            </a:pP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92889171"/>
              </p:ext>
            </p:extLst>
          </p:nvPr>
        </p:nvGraphicFramePr>
        <p:xfrm>
          <a:off x="539552" y="1377280"/>
          <a:ext cx="8136904" cy="393767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4226"/>
                <a:gridCol w="2034226"/>
                <a:gridCol w="1836204"/>
                <a:gridCol w="2232248"/>
              </a:tblGrid>
              <a:tr h="2471905">
                <a:tc>
                  <a:txBody>
                    <a:bodyPr/>
                    <a:lstStyle/>
                    <a:p>
                      <a:pPr algn="l"/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Нет комиссии по урегулированию споров между участниками образовательных отношений (или создана</a:t>
                      </a:r>
                      <a:r>
                        <a:rPr lang="ru-RU" sz="16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не из равного количества участников образовательных отношений</a:t>
                      </a:r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ч. 2 ст. 45 Федерального закона «Об образовании в РФ» от 29 декабря 2012 г. № 273-ФЗ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Ответственность по ч. 2 ст. 5.57 КоАП РФ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штраф</a:t>
                      </a:r>
                      <a:r>
                        <a:rPr lang="en-US" sz="16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 должностных лиц в размере от 10 тыс. до 30 тыс. рублей; на юридических лиц от 50 тыс. до 100 тыс. рублей.</a:t>
                      </a:r>
                    </a:p>
                  </a:txBody>
                  <a:tcPr/>
                </a:tc>
              </a:tr>
              <a:tr h="1163991">
                <a:tc gridSpan="4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5" name="Picture 2" descr="C:\Users\Тимур\Desktop\logo (1)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69221" y="6007101"/>
            <a:ext cx="1103379" cy="8509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961171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2"/>
          <p:cNvSpPr>
            <a:spLocks noGrp="1"/>
          </p:cNvSpPr>
          <p:nvPr>
            <p:ph type="title"/>
          </p:nvPr>
        </p:nvSpPr>
        <p:spPr>
          <a:xfrm>
            <a:off x="1259632" y="116632"/>
            <a:ext cx="7427168" cy="720080"/>
          </a:xfrm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algn="ctr"/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Необъективное проведение ВПР в 2019 г.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616624"/>
          </a:xfrm>
        </p:spPr>
        <p:txBody>
          <a:bodyPr>
            <a:normAutofit fontScale="85000" lnSpcReduction="20000"/>
          </a:bodyPr>
          <a:lstStyle/>
          <a:p>
            <a:pPr marL="109728" indent="0" algn="ctr">
              <a:buNone/>
            </a:pPr>
            <a:r>
              <a:rPr lang="ru-RU" sz="20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Ножай-</a:t>
            </a:r>
            <a:r>
              <a:rPr lang="ru-RU" sz="2000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Юртовский</a:t>
            </a:r>
            <a:r>
              <a:rPr lang="ru-RU" sz="20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муниципальный район:</a:t>
            </a:r>
          </a:p>
          <a:p>
            <a:pPr marL="109728" indent="0" algn="ctr">
              <a:buNone/>
            </a:pP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МБОУ 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«СОШ с. </a:t>
            </a:r>
            <a:r>
              <a:rPr lang="ru-RU" sz="1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Айти-Мохк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  <a:p>
            <a:pPr marL="109728" indent="0" algn="ctr">
              <a:buNone/>
            </a:pP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МБОУ 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«СОШ </a:t>
            </a:r>
            <a:r>
              <a:rPr lang="ru-RU" sz="1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с.Аллерой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  <a:p>
            <a:pPr marL="109728" indent="0" algn="ctr">
              <a:buNone/>
            </a:pP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МБОУ 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«СОШ с. </a:t>
            </a:r>
            <a:r>
              <a:rPr lang="ru-RU" sz="1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Байтарки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  <a:p>
            <a:pPr marL="109728" indent="0" algn="ctr">
              <a:buNone/>
            </a:pP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 МБОУ 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«СОШ с. </a:t>
            </a:r>
            <a:r>
              <a:rPr lang="ru-RU" sz="1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Беной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им. С. А. </a:t>
            </a:r>
            <a:r>
              <a:rPr lang="ru-RU" sz="1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Ахмадова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  <a:p>
            <a:pPr marL="109728" indent="0" algn="ctr">
              <a:buNone/>
            </a:pP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5. МБОУ 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«СОШ с. </a:t>
            </a:r>
            <a:r>
              <a:rPr lang="ru-RU" sz="1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Гендерген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  <a:p>
            <a:pPr marL="109728" indent="0" algn="ctr">
              <a:buNone/>
            </a:pP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6. МБОУ 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«СОШ№1 с. </a:t>
            </a:r>
            <a:r>
              <a:rPr lang="ru-RU" sz="1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Гиляны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  <a:p>
            <a:pPr marL="109728" indent="0" algn="ctr">
              <a:buNone/>
            </a:pP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7. МБОУ 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«СОШ№2 с. </a:t>
            </a:r>
            <a:r>
              <a:rPr lang="ru-RU" sz="1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Гиляны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  <a:p>
            <a:pPr marL="109728" indent="0" algn="ctr">
              <a:buNone/>
            </a:pP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8. МБОУ 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«СОШ с. </a:t>
            </a:r>
            <a:r>
              <a:rPr lang="ru-RU" sz="1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Гордали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  <a:p>
            <a:pPr marL="109728" indent="0" algn="ctr">
              <a:buNone/>
            </a:pP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9. МБОУ 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«СОШ с. Замай-Юрт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  <a:p>
            <a:pPr marL="109728" indent="0" algn="ctr">
              <a:buNone/>
            </a:pP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10. МБОУ 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«СОШ№2 с. </a:t>
            </a:r>
            <a:r>
              <a:rPr lang="ru-RU" sz="1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Зандак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  <a:p>
            <a:pPr marL="109728" indent="0" algn="ctr">
              <a:buNone/>
            </a:pP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11. МБОУ 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«СОШ с. </a:t>
            </a:r>
            <a:r>
              <a:rPr lang="ru-RU" sz="1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Мескеты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  <a:p>
            <a:pPr marL="109728" indent="0" algn="ctr">
              <a:buNone/>
            </a:pP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12. МБОУ 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«ООШ с. Оси-Юрт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  <a:p>
            <a:pPr marL="109728" indent="0" algn="ctr">
              <a:buNone/>
            </a:pP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13. МБОУ 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СОШ с. </a:t>
            </a:r>
            <a:r>
              <a:rPr lang="ru-RU" sz="1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Симсир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им. Т.Д. </a:t>
            </a:r>
            <a:r>
              <a:rPr lang="ru-RU" sz="19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Эрсанбиева</a:t>
            </a:r>
            <a:endParaRPr lang="ru-RU" sz="19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indent="0" algn="ctr">
              <a:buNone/>
            </a:pP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14. МБОУ 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«СОШ </a:t>
            </a:r>
            <a:r>
              <a:rPr lang="ru-RU" sz="1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с.Турти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-Хутор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  <a:p>
            <a:pPr marL="109728" indent="0" algn="ctr">
              <a:buNone/>
            </a:pP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15. МБОУ 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«СОШ с. </a:t>
            </a:r>
            <a:r>
              <a:rPr lang="ru-RU" sz="1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Шовхал-Берды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  <a:p>
            <a:pPr marL="109728" indent="0" algn="ctr">
              <a:buNone/>
            </a:pP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16. МБОУ 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«НОШ </a:t>
            </a:r>
            <a:r>
              <a:rPr lang="ru-RU" sz="1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с.Денги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-Юрт»</a:t>
            </a:r>
            <a:endParaRPr lang="ru-RU" sz="19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2" descr="C:\Users\Тимур\Desktop\logo (1)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72401" y="6108725"/>
            <a:ext cx="971600" cy="74927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230738838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2"/>
          <p:cNvSpPr>
            <a:spLocks noGrp="1"/>
          </p:cNvSpPr>
          <p:nvPr>
            <p:ph type="title"/>
          </p:nvPr>
        </p:nvSpPr>
        <p:spPr>
          <a:xfrm>
            <a:off x="1475656" y="116632"/>
            <a:ext cx="7211144" cy="720080"/>
          </a:xfrm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algn="ctr"/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Необъективное проведение ВПР в 2019 г.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616624"/>
          </a:xfrm>
        </p:spPr>
        <p:txBody>
          <a:bodyPr>
            <a:normAutofit fontScale="92500" lnSpcReduction="10000"/>
          </a:bodyPr>
          <a:lstStyle/>
          <a:p>
            <a:pPr marL="109728" indent="0" algn="ctr">
              <a:buNone/>
            </a:pPr>
            <a:r>
              <a:rPr lang="ru-RU" sz="2000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Урус-Мартановский</a:t>
            </a:r>
            <a:r>
              <a:rPr lang="ru-RU" sz="20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муниципальный район:</a:t>
            </a:r>
          </a:p>
          <a:p>
            <a:pPr marL="109728" indent="0" algn="ctr">
              <a:buNone/>
            </a:pP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МБОУ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«СОШ №1 с.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Алхан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–Юрт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  <a:p>
            <a:pPr marL="109728" indent="0" algn="ctr">
              <a:buNone/>
            </a:pP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МБОУ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«СОШ №3 с.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Гехи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им. А-Х. Кадырова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  <a:p>
            <a:pPr marL="109728" indent="0" algn="ctr">
              <a:buNone/>
            </a:pP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МБОУ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«СОШ №5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г.Урус-Мартан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  <a:p>
            <a:pPr marL="109728" indent="0" algn="ctr">
              <a:buNone/>
            </a:pP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 МБОУ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«СОШ №2 с.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Шалажи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  <a:p>
            <a:pPr marL="109728" indent="0" algn="ctr">
              <a:buNone/>
            </a:pPr>
            <a:r>
              <a:rPr lang="ru-RU" sz="20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Шаройский</a:t>
            </a:r>
            <a:r>
              <a:rPr lang="ru-RU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муниципальный </a:t>
            </a:r>
            <a:r>
              <a:rPr lang="ru-RU" sz="20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район:</a:t>
            </a:r>
          </a:p>
          <a:p>
            <a:pPr marL="109728" indent="0" algn="ctr">
              <a:buNone/>
            </a:pP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МБОУ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«СОШ № 3 с.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Кенхи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  <a:p>
            <a:pPr marL="109728" indent="0" algn="ctr">
              <a:buNone/>
            </a:pPr>
            <a:r>
              <a:rPr lang="ru-RU" sz="2000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Шатойский</a:t>
            </a:r>
            <a:r>
              <a:rPr lang="ru-RU" sz="20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муниципальный район:</a:t>
            </a:r>
          </a:p>
          <a:p>
            <a:pPr marL="109728" indent="0" algn="ctr">
              <a:buNone/>
            </a:pP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МБОУ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«СОШ с. Борзой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  <a:p>
            <a:pPr marL="109728" indent="0" algn="ctr">
              <a:buNone/>
            </a:pP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МБОУ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«СОШ с.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Вашендарой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  <a:p>
            <a:pPr marL="109728" indent="0" algn="ctr">
              <a:buNone/>
            </a:pP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МБОУ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«ООШ с. Зоны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  <a:p>
            <a:pPr marL="109728" indent="0" algn="ctr">
              <a:buNone/>
            </a:pPr>
            <a:r>
              <a:rPr lang="ru-RU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Шелковской муниципальный </a:t>
            </a:r>
            <a:r>
              <a:rPr lang="ru-RU" sz="20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район:</a:t>
            </a:r>
          </a:p>
          <a:p>
            <a:pPr marL="109728" indent="0" algn="ctr">
              <a:buNone/>
            </a:pP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МБОУ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Бурунская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СОШ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  <a:p>
            <a:pPr marL="109728" indent="0" algn="ctr">
              <a:buNone/>
            </a:pP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МБОУ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«Каргалинская СОШ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  <a:p>
            <a:pPr marL="109728" indent="0" algn="ctr">
              <a:buNone/>
            </a:pP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МБОУ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Червленно-Узловская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СОШ»</a:t>
            </a:r>
            <a:endPara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2" descr="C:\Users\Тимур\Desktop\logo (1)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72401" y="6108725"/>
            <a:ext cx="971600" cy="74927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597966158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2"/>
          <p:cNvSpPr>
            <a:spLocks noGrp="1"/>
          </p:cNvSpPr>
          <p:nvPr>
            <p:ph type="title"/>
          </p:nvPr>
        </p:nvSpPr>
        <p:spPr>
          <a:xfrm>
            <a:off x="1331641" y="260648"/>
            <a:ext cx="7355160" cy="792088"/>
          </a:xfrm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algn="ctr"/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Необъективное проведение ВПР в 2019 г.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4320480"/>
          </a:xfrm>
        </p:spPr>
        <p:txBody>
          <a:bodyPr>
            <a:normAutofit/>
          </a:bodyPr>
          <a:lstStyle/>
          <a:p>
            <a:pPr marL="109728" indent="0" algn="ctr">
              <a:buNone/>
            </a:pPr>
            <a:r>
              <a:rPr lang="ru-RU" sz="2000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Шалинский</a:t>
            </a:r>
            <a:r>
              <a:rPr lang="ru-RU" sz="20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муниципальный район:</a:t>
            </a:r>
          </a:p>
          <a:p>
            <a:pPr marL="109728" indent="0" algn="ctr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МБОУ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«СОШ с.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Агишты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  <a:p>
            <a:pPr marL="109728" indent="0" algn="ctr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МБОУ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«Гимназия №9 с.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Сержень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-Юрт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  <a:p>
            <a:pPr marL="109728" indent="0" algn="ctr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МБОУ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«СОШ №1 с. Новые Атаги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  <a:p>
            <a:pPr marL="109728" indent="0" algn="ctr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 МБОУ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«СОШ №1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п.Чири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-Юрт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  <a:p>
            <a:pPr marL="109728" indent="0" algn="ctr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5. МБОУ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«СОШ №2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п.Чири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-Юрт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  <a:p>
            <a:pPr marL="109728" indent="0" algn="ctr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6. МБОУ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«СОШ № 9 г. Шали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  <a:p>
            <a:pPr marL="109728" indent="0" algn="ctr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7. МБОУ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«ООШ с.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Герменчук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  <a:p>
            <a:pPr marL="109728" indent="0" algn="ctr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8. МБОУ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СОШ №7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г.Шали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2" descr="C:\Users\Тимур\Desktop\logo (1)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84368" y="5886601"/>
            <a:ext cx="1259633" cy="971399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898507775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2"/>
          <p:cNvSpPr>
            <a:spLocks noGrp="1"/>
          </p:cNvSpPr>
          <p:nvPr>
            <p:ph type="title"/>
          </p:nvPr>
        </p:nvSpPr>
        <p:spPr>
          <a:xfrm>
            <a:off x="1403649" y="181752"/>
            <a:ext cx="7488832" cy="870984"/>
          </a:xfrm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algn="ctr"/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Необъективное проведение ВПР в 2019 г.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755576" y="1196752"/>
            <a:ext cx="8229600" cy="4911973"/>
          </a:xfrm>
        </p:spPr>
        <p:txBody>
          <a:bodyPr>
            <a:normAutofit/>
          </a:bodyPr>
          <a:lstStyle/>
          <a:p>
            <a:pPr marL="109728" indent="0" algn="ctr">
              <a:buNone/>
            </a:pPr>
            <a:r>
              <a:rPr lang="ru-RU" sz="20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Частные общеобразовательные учреждения:</a:t>
            </a:r>
          </a:p>
          <a:p>
            <a:pPr marL="109728" indent="0" algn="ctr">
              <a:buNone/>
            </a:pP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ЧОУ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«Гимназия им.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Гумхановой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К.Б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.»</a:t>
            </a:r>
          </a:p>
          <a:p>
            <a:pPr marL="109728" indent="0" algn="ctr">
              <a:buNone/>
            </a:pP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ЧОУ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НОШ «Талант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  <a:p>
            <a:pPr marL="109728" indent="0" algn="ctr">
              <a:buNone/>
            </a:pP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ЧОУ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НОШ «Империя детства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  <a:p>
            <a:pPr marL="109728" indent="0" algn="ctr">
              <a:buNone/>
            </a:pP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 ЧОУ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«НОШ «Планета знаний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  <a:p>
            <a:pPr marL="109728" indent="0" algn="ctr">
              <a:buNone/>
            </a:pP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5. НОШ «Олимп»</a:t>
            </a:r>
          </a:p>
          <a:p>
            <a:pPr marL="109728" indent="0" algn="ctr">
              <a:buNone/>
            </a:pP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6. ОАНО «Гимназия «</a:t>
            </a:r>
            <a:r>
              <a:rPr lang="ru-RU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Сальва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</a:p>
          <a:p>
            <a:pPr marL="109728" indent="0" algn="ctr">
              <a:buNone/>
            </a:pPr>
            <a:r>
              <a:rPr lang="ru-RU" sz="20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Государственные общеобразовательные учреждения:</a:t>
            </a:r>
          </a:p>
          <a:p>
            <a:pPr marL="109728" indent="0" algn="ctr">
              <a:buNone/>
            </a:pP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ГБОУ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Лингвистическая школа им. Ю. Д. </a:t>
            </a:r>
            <a:r>
              <a:rPr lang="ru-RU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Дешериева</a:t>
            </a:r>
            <a:endPara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indent="0" algn="ctr">
              <a:buNone/>
            </a:pP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ГБПОУ «</a:t>
            </a:r>
            <a:r>
              <a:rPr lang="ru-RU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Джалкинский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социально-экономический колледж им. Д. Б.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Абдурахманова»</a:t>
            </a:r>
          </a:p>
        </p:txBody>
      </p:sp>
      <p:pic>
        <p:nvPicPr>
          <p:cNvPr id="5" name="Picture 2" descr="C:\Users\Тимур\Desktop\logo (1)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72401" y="6108725"/>
            <a:ext cx="971600" cy="74927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119656909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2"/>
          <p:cNvSpPr>
            <a:spLocks noGrp="1"/>
          </p:cNvSpPr>
          <p:nvPr>
            <p:ph type="title"/>
          </p:nvPr>
        </p:nvSpPr>
        <p:spPr>
          <a:xfrm>
            <a:off x="1562577" y="116632"/>
            <a:ext cx="7185887" cy="1280890"/>
          </a:xfrm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algn="ctr"/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ОО, включенные в план проверок на 2020 год по причине необъективности ВПР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5116024"/>
          </a:xfrm>
        </p:spPr>
        <p:txBody>
          <a:bodyPr>
            <a:normAutofit fontScale="92500" lnSpcReduction="20000"/>
          </a:bodyPr>
          <a:lstStyle/>
          <a:p>
            <a:pPr marL="109728" indent="0" algn="ctr">
              <a:buNone/>
            </a:pPr>
            <a:r>
              <a:rPr lang="ru-RU" sz="1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Ачхой-Мартановский</a:t>
            </a:r>
            <a:r>
              <a:rPr lang="ru-RU" sz="1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муниципальный район:</a:t>
            </a:r>
          </a:p>
          <a:p>
            <a:pPr marL="109728" indent="0" algn="ctr">
              <a:buNone/>
            </a:pP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МБОУ «СОШ № 3 с. </a:t>
            </a:r>
            <a:r>
              <a:rPr lang="ru-RU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Самашки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  <a:p>
            <a:pPr marL="109728" indent="0" algn="ctr">
              <a:buNone/>
            </a:pP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МБОУ «СОШ № 2 с. </a:t>
            </a:r>
            <a:r>
              <a:rPr lang="ru-RU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Шаами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-Юрт»</a:t>
            </a:r>
          </a:p>
          <a:p>
            <a:pPr marL="109728" indent="0" algn="ctr">
              <a:buNone/>
            </a:pPr>
            <a:r>
              <a:rPr lang="ru-RU" sz="1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Гудермесский</a:t>
            </a:r>
            <a:r>
              <a:rPr lang="ru-RU" sz="1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муниципальный район:</a:t>
            </a:r>
          </a:p>
          <a:p>
            <a:pPr marL="109728" indent="0" algn="ctr">
              <a:buNone/>
            </a:pP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МБОУ «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Кошкельдинская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СШ имени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Сумбулатова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А.А-А.»</a:t>
            </a:r>
          </a:p>
          <a:p>
            <a:pPr marL="109728" indent="0" algn="ctr">
              <a:buNone/>
            </a:pPr>
            <a:r>
              <a:rPr lang="ru-RU" sz="1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</a:t>
            </a:r>
            <a:r>
              <a:rPr lang="ru-RU" sz="1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Грозный:</a:t>
            </a:r>
          </a:p>
          <a:p>
            <a:pPr marL="109728" indent="0" algn="ctr">
              <a:buNone/>
            </a:pP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МБОУ «СОШ №10» г. Грозного</a:t>
            </a:r>
          </a:p>
          <a:p>
            <a:pPr marL="109728" indent="0" algn="ctr">
              <a:buNone/>
            </a:pP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МБОУ «СОШ № 23» г. Грозного</a:t>
            </a:r>
          </a:p>
          <a:p>
            <a:pPr marL="109728" indent="0" algn="ctr">
              <a:buNone/>
            </a:pP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МБОУ «СОШ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№64»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г.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Грозного</a:t>
            </a:r>
          </a:p>
          <a:p>
            <a:pPr marL="109728" indent="0" algn="ctr">
              <a:buNone/>
            </a:pPr>
            <a:endPara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indent="0" algn="ctr">
              <a:buNone/>
            </a:pP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ГБОУ Лингвистическая школа им. Ю. Д. </a:t>
            </a:r>
            <a:r>
              <a:rPr lang="ru-RU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Дешериева</a:t>
            </a: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indent="0" algn="ctr">
              <a:buNone/>
            </a:pP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ЧОУ НОШ «Империя детства»</a:t>
            </a:r>
          </a:p>
          <a:p>
            <a:pPr marL="109728" indent="0" algn="ctr">
              <a:buNone/>
            </a:pPr>
            <a:r>
              <a:rPr lang="ru-RU" sz="1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Наурский муниципальный район:</a:t>
            </a:r>
          </a:p>
          <a:p>
            <a:pPr marL="109728" indent="0" algn="ctr">
              <a:buNone/>
            </a:pP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МБОУ «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Ищёрская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СОШ»</a:t>
            </a:r>
          </a:p>
          <a:p>
            <a:pPr marL="109728" indent="0" algn="ctr">
              <a:buNone/>
            </a:pP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МБОУ «Наурская СОШ № 2»</a:t>
            </a:r>
          </a:p>
          <a:p>
            <a:pPr marL="109728" indent="0" algn="ctr">
              <a:buNone/>
            </a:pPr>
            <a:endParaRPr lang="ru-RU" sz="18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indent="0" algn="ctr">
              <a:buNone/>
            </a:pPr>
            <a:endParaRPr lang="ru-RU" sz="18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2" descr="C:\Users\Тимур\Desktop\logo (1)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72401" y="6108725"/>
            <a:ext cx="971600" cy="74927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690438241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2"/>
          <p:cNvSpPr>
            <a:spLocks noGrp="1"/>
          </p:cNvSpPr>
          <p:nvPr>
            <p:ph type="title"/>
          </p:nvPr>
        </p:nvSpPr>
        <p:spPr>
          <a:xfrm>
            <a:off x="1475656" y="116632"/>
            <a:ext cx="7211144" cy="1104048"/>
          </a:xfrm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algn="ctr"/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ОО, включенные в план проверок на 2020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годпо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причине необъективности ВПР</a:t>
            </a:r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5116024"/>
          </a:xfrm>
        </p:spPr>
        <p:txBody>
          <a:bodyPr>
            <a:normAutofit fontScale="85000" lnSpcReduction="20000"/>
          </a:bodyPr>
          <a:lstStyle/>
          <a:p>
            <a:pPr marL="109728" indent="0" algn="ctr">
              <a:buNone/>
            </a:pPr>
            <a:r>
              <a:rPr lang="ru-RU" sz="1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Курчалоевский</a:t>
            </a:r>
            <a:r>
              <a:rPr lang="ru-RU" sz="1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муниципальный район:</a:t>
            </a:r>
          </a:p>
          <a:p>
            <a:pPr marL="109728" indent="0" algn="ctr">
              <a:buNone/>
            </a:pP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МБОУ «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Джугуртинская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СШ»</a:t>
            </a:r>
          </a:p>
          <a:p>
            <a:pPr marL="109728" indent="0" algn="ctr">
              <a:buNone/>
            </a:pP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МБОУ «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Курчалоевская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СШ № 3»</a:t>
            </a:r>
          </a:p>
          <a:p>
            <a:pPr marL="109728" indent="0" algn="ctr">
              <a:buNone/>
            </a:pP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МБОУ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Регитинская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СШ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endParaRPr lang="ru-RU" sz="18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indent="0" algn="ctr">
              <a:buNone/>
            </a:pPr>
            <a:r>
              <a:rPr lang="ru-RU" sz="1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Надтеречный</a:t>
            </a:r>
            <a:r>
              <a:rPr lang="ru-RU" sz="1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муниципальный район:</a:t>
            </a:r>
          </a:p>
          <a:p>
            <a:pPr marL="109728" indent="0" algn="ctr">
              <a:buNone/>
            </a:pP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МБОУ «СОШ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с.п.Братское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  <a:p>
            <a:pPr marL="109728" indent="0" algn="ctr">
              <a:buNone/>
            </a:pP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МБОУ «СОШ №1 с. п. Верхний-Наур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indent="0" algn="ctr">
              <a:buNone/>
            </a:pP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МБОУ «СОШ№1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с.п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Надтеречное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  <a:p>
            <a:pPr marL="109728" indent="0" algn="ctr">
              <a:buNone/>
            </a:pP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МБОУ «СОШ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с.п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Подгорное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  <a:p>
            <a:pPr marL="109728" indent="0" algn="ctr">
              <a:buNone/>
            </a:pPr>
            <a:r>
              <a:rPr lang="ru-RU" sz="1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Урус-Мартановский</a:t>
            </a:r>
            <a:r>
              <a:rPr lang="ru-RU" sz="1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муниципальный район:</a:t>
            </a:r>
            <a:endParaRPr lang="ru-RU" sz="1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indent="0" algn="ctr">
              <a:buNone/>
            </a:pP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МБОУ «СОШ №2 с.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Шалажи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  <a:p>
            <a:pPr marL="109728" indent="0" algn="ctr">
              <a:buNone/>
            </a:pPr>
            <a:r>
              <a:rPr lang="ru-RU" sz="1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Веденский</a:t>
            </a:r>
            <a:r>
              <a:rPr lang="ru-RU" sz="1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муниципальный район:</a:t>
            </a:r>
          </a:p>
          <a:p>
            <a:pPr marL="109728" indent="0" algn="ctr">
              <a:buNone/>
            </a:pP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МБОУ «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Веденская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СОШ №2»</a:t>
            </a:r>
          </a:p>
          <a:p>
            <a:pPr marL="109728" indent="0" algn="ctr">
              <a:buNone/>
            </a:pP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МБОУ «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Сельментаузенская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СОШ»</a:t>
            </a:r>
          </a:p>
          <a:p>
            <a:pPr marL="109728" indent="0" algn="ctr">
              <a:buNone/>
            </a:pPr>
            <a:r>
              <a:rPr lang="ru-RU" sz="1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Шалинский</a:t>
            </a:r>
            <a:r>
              <a:rPr lang="ru-RU" sz="1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муниципальный район: </a:t>
            </a:r>
          </a:p>
          <a:p>
            <a:pPr marL="109728" indent="0" algn="ctr">
              <a:buNone/>
            </a:pP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МБОУ «СОШ №1 с. Новые Атаги»</a:t>
            </a:r>
          </a:p>
          <a:p>
            <a:pPr marL="109728" indent="0" algn="ctr">
              <a:buNone/>
            </a:pPr>
            <a:endParaRPr lang="ru-RU" sz="18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2" descr="C:\Users\Тимур\Desktop\logo (1)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72401" y="6108725"/>
            <a:ext cx="971600" cy="74927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49777970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2"/>
          <p:cNvSpPr>
            <a:spLocks noGrp="1"/>
          </p:cNvSpPr>
          <p:nvPr>
            <p:ph type="title"/>
          </p:nvPr>
        </p:nvSpPr>
        <p:spPr>
          <a:xfrm>
            <a:off x="1403648" y="172698"/>
            <a:ext cx="7283152" cy="1280890"/>
          </a:xfrm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algn="ctr"/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ОО, включенные в план проверок на 2020 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год по причине необъективности ВПР</a:t>
            </a:r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323936"/>
          </a:xfrm>
        </p:spPr>
        <p:txBody>
          <a:bodyPr>
            <a:normAutofit/>
          </a:bodyPr>
          <a:lstStyle/>
          <a:p>
            <a:pPr marL="109728" indent="0" algn="ctr">
              <a:buNone/>
            </a:pPr>
            <a:r>
              <a:rPr lang="ru-RU" sz="1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Шатойский</a:t>
            </a:r>
            <a:r>
              <a:rPr lang="ru-RU" sz="1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муниципальный район:</a:t>
            </a:r>
          </a:p>
          <a:p>
            <a:pPr marL="109728" indent="0" algn="ctr">
              <a:buNone/>
            </a:pP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МБОУ «СОШ с. Борзой»</a:t>
            </a:r>
          </a:p>
          <a:p>
            <a:pPr marL="109728" indent="0" algn="ctr">
              <a:buNone/>
            </a:pP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МБОУ «СОШ с.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Вашендарой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  <a:p>
            <a:pPr marL="109728" indent="0" algn="ctr">
              <a:buNone/>
            </a:pPr>
            <a:r>
              <a:rPr lang="ru-RU" sz="1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Ножай-</a:t>
            </a:r>
            <a:r>
              <a:rPr lang="ru-RU" sz="1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Юртовский</a:t>
            </a:r>
            <a:r>
              <a:rPr lang="ru-RU" sz="1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муниципальный район:</a:t>
            </a:r>
          </a:p>
          <a:p>
            <a:pPr marL="109728" indent="0" algn="ctr">
              <a:buNone/>
            </a:pP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МБОУ «СОШ с.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Айти-Мохк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  <a:p>
            <a:pPr marL="109728" indent="0" algn="ctr">
              <a:buNone/>
            </a:pP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МБОУ «СОШ с.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Байтарки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  <a:p>
            <a:pPr marL="109728" indent="0" algn="ctr">
              <a:buNone/>
            </a:pP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МБОУ «СОШ с.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Беной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им. С. А.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Ахмадова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  <a:p>
            <a:pPr marL="109728" indent="0" algn="ctr">
              <a:buNone/>
            </a:pP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МБОУ «СОШ с. Замай-Юрт»</a:t>
            </a:r>
          </a:p>
          <a:p>
            <a:pPr marL="109728" indent="0" algn="ctr">
              <a:buNone/>
            </a:pP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МБОУ «СОШ№2 с.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Зандак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  <a:p>
            <a:pPr marL="109728" indent="0" algn="ctr">
              <a:buNone/>
            </a:pP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МБОУ «ООШ с. Оси-Юрт»</a:t>
            </a:r>
          </a:p>
          <a:p>
            <a:pPr marL="109728" indent="0" algn="ctr">
              <a:buNone/>
            </a:pPr>
            <a:endParaRPr lang="ru-RU" sz="18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2" descr="C:\Users\Тимур\Desktop\logo (1)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72401" y="6108725"/>
            <a:ext cx="971600" cy="74927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27798197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476672"/>
            <a:ext cx="8291264" cy="5760640"/>
          </a:xfrm>
        </p:spPr>
        <p:txBody>
          <a:bodyPr>
            <a:noAutofit/>
          </a:bodyPr>
          <a:lstStyle/>
          <a:p>
            <a:pPr marL="0" indent="0" algn="ctr">
              <a:lnSpc>
                <a:spcPts val="10000"/>
              </a:lnSpc>
              <a:spcBef>
                <a:spcPts val="0"/>
              </a:spcBef>
              <a:buNone/>
            </a:pPr>
            <a:r>
              <a:rPr lang="ru-RU" sz="4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Спасибо за внимание!</a:t>
            </a:r>
          </a:p>
          <a:p>
            <a:pPr algn="ctr">
              <a:buNone/>
            </a:pPr>
            <a:r>
              <a:rPr lang="ru-RU" sz="2800" dirty="0" smtClean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Отдел по надзору в сфере образования департамента по контролю (надзору) в сфере образования Министерства образования и науки Чеченской Республики</a:t>
            </a:r>
          </a:p>
          <a:p>
            <a:pPr algn="ctr">
              <a:buNone/>
            </a:pPr>
            <a:endParaRPr lang="ru-RU" sz="3200" dirty="0" smtClean="0"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Начальник отдела</a:t>
            </a:r>
          </a:p>
          <a:p>
            <a:pPr algn="ctr">
              <a:buNone/>
            </a:pP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 надзору в сфере образования </a:t>
            </a:r>
          </a:p>
          <a:p>
            <a:pPr algn="ctr">
              <a:buNone/>
            </a:pP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buNone/>
            </a:pP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Э.Х-А. </a:t>
            </a:r>
            <a:r>
              <a:rPr lang="ru-RU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Темирсултанова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</a:t>
            </a:r>
            <a:endParaRPr lang="ru-RU" sz="2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ts val="10000"/>
              </a:lnSpc>
              <a:spcBef>
                <a:spcPts val="0"/>
              </a:spcBef>
              <a:buNone/>
            </a:pPr>
            <a:endParaRPr lang="ru-RU" sz="9600" dirty="0">
              <a:solidFill>
                <a:srgbClr val="FF0000"/>
              </a:solidFill>
            </a:endParaRPr>
          </a:p>
        </p:txBody>
      </p:sp>
      <p:pic>
        <p:nvPicPr>
          <p:cNvPr id="4" name="Picture 2" descr="C:\Users\Тимур\Desktop\logo (1)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15240" y="5848064"/>
            <a:ext cx="1428760" cy="1009936"/>
          </a:xfrm>
          <a:prstGeom prst="rect">
            <a:avLst/>
          </a:prstGeom>
          <a:noFill/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539552" y="116632"/>
            <a:ext cx="8147248" cy="1143000"/>
          </a:xfrm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algn="ctr"/>
            <a:r>
              <a:rPr lang="ru-RU" sz="32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Нарушения, влекущие административную ответственность</a:t>
            </a:r>
            <a:endParaRPr lang="ru-RU" sz="32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Содержимое 1"/>
          <p:cNvSpPr>
            <a:spLocks noGrp="1"/>
          </p:cNvSpPr>
          <p:nvPr>
            <p:ph idx="4294967295"/>
          </p:nvPr>
        </p:nvSpPr>
        <p:spPr>
          <a:xfrm>
            <a:off x="0" y="1481138"/>
            <a:ext cx="8229600" cy="4525962"/>
          </a:xfrm>
        </p:spPr>
        <p:txBody>
          <a:bodyPr>
            <a:noAutofit/>
          </a:bodyPr>
          <a:lstStyle/>
          <a:p>
            <a:pPr algn="just">
              <a:buNone/>
            </a:pP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82512023"/>
              </p:ext>
            </p:extLst>
          </p:nvPr>
        </p:nvGraphicFramePr>
        <p:xfrm>
          <a:off x="539552" y="1340768"/>
          <a:ext cx="8136904" cy="3240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20280"/>
                <a:gridCol w="1800200"/>
                <a:gridCol w="1584176"/>
                <a:gridCol w="2232248"/>
              </a:tblGrid>
              <a:tr h="3240360">
                <a:tc>
                  <a:txBody>
                    <a:bodyPr/>
                    <a:lstStyle/>
                    <a:p>
                      <a:pPr algn="l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Меры дисциплинарного взыскания применяются к обучающимся во время их болезни, каникул или к обучающимся по ОП начального общего образования и обучающимся с ОВЗ (с задержкой психического развития и различными формами умственной отсталости</a:t>
                      </a: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  <a:p>
                      <a:pPr algn="l"/>
                      <a:endParaRPr lang="ru-RU" sz="14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/>
                      <a:r>
                        <a:rPr lang="ru-RU" sz="16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 публичное</a:t>
                      </a:r>
                      <a:r>
                        <a:rPr lang="ru-RU" sz="1600" baseline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извинение)</a:t>
                      </a:r>
                      <a:endParaRPr lang="ru-RU" sz="16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ч. 5, 6 ст. 43 Федерального закона «Об образовании в РФ» от 29 декабря 2012 г. № 273-ФЗ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Ответственность по ч. 1, 2 ст. 5.57 КоАП РФ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штраф на должностных лиц в размере </a:t>
                      </a:r>
                      <a:r>
                        <a:rPr lang="ru-RU" sz="1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 30 тыс. до 50 тыс. рублей; на юридических лиц - от 100 тыс. до 200 тыс. рублей и наложение административного штрафа на должностных лиц в размере </a:t>
                      </a: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 10 тыс. до 30 тыс. рублей; на юридических лиц от 50 тыс. до 100 тыс. рублей </a:t>
                      </a:r>
                      <a:r>
                        <a:rPr lang="ru-RU" sz="1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соответственно</a:t>
                      </a:r>
                    </a:p>
                    <a:p>
                      <a:endParaRPr lang="ru-RU" sz="14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tx2">
                        <a:lumMod val="5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95122014"/>
              </p:ext>
            </p:extLst>
          </p:nvPr>
        </p:nvGraphicFramePr>
        <p:xfrm>
          <a:off x="539552" y="4662264"/>
          <a:ext cx="8136904" cy="148520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20280"/>
                <a:gridCol w="1800200"/>
                <a:gridCol w="1584176"/>
                <a:gridCol w="2232248"/>
              </a:tblGrid>
              <a:tr h="1485206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 создана комиссия для проведения промежуточной аттестации во второй раз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ч. 6 ст. 58 Федерального закона «Об образовании в РФ» от 29 декабря 2012 г. № 273-ФЗ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Ответственность по ч. 2 ст. 5.57 КоАП РФ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штраф на должностных лиц в размере от 10 тыс. до 30 тыс. рублей; на юридических лиц от 50 тыс. до 100 тыс. рублей.</a:t>
                      </a:r>
                    </a:p>
                    <a:p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pic>
        <p:nvPicPr>
          <p:cNvPr id="8" name="Picture 2" descr="C:\Users\Тимур\Desktop\logo (1)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29600" y="6130781"/>
            <a:ext cx="943000" cy="727219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38443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539552" y="116632"/>
            <a:ext cx="8147248" cy="1143000"/>
          </a:xfrm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algn="ctr"/>
            <a:r>
              <a:rPr lang="ru-RU" sz="32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Нарушения, влекущие административную ответственность</a:t>
            </a:r>
            <a:endParaRPr lang="ru-RU" sz="32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Содержимое 1"/>
          <p:cNvSpPr>
            <a:spLocks noGrp="1"/>
          </p:cNvSpPr>
          <p:nvPr>
            <p:ph idx="4294967295"/>
          </p:nvPr>
        </p:nvSpPr>
        <p:spPr>
          <a:xfrm>
            <a:off x="0" y="1481138"/>
            <a:ext cx="8229600" cy="4525962"/>
          </a:xfrm>
        </p:spPr>
        <p:txBody>
          <a:bodyPr>
            <a:noAutofit/>
          </a:bodyPr>
          <a:lstStyle/>
          <a:p>
            <a:pPr algn="just">
              <a:buNone/>
            </a:pP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04143636"/>
              </p:ext>
            </p:extLst>
          </p:nvPr>
        </p:nvGraphicFramePr>
        <p:xfrm>
          <a:off x="539552" y="1340768"/>
          <a:ext cx="8136904" cy="27363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20280"/>
                <a:gridCol w="1800200"/>
                <a:gridCol w="1584176"/>
                <a:gridCol w="2232248"/>
              </a:tblGrid>
              <a:tr h="2736304">
                <a:tc>
                  <a:txBody>
                    <a:bodyPr/>
                    <a:lstStyle/>
                    <a:p>
                      <a:pPr algn="l"/>
                      <a:r>
                        <a:rPr kumimoji="0" lang="ru-RU" sz="1400" b="1" kern="1200" dirty="0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нет зданий, строений, сооружений, помещений и территорий (включая оборудованные учебные кабинеты, объекты для проведения практических занятий, объекты физической культуры и спорта), которые нужны для образовательной деятельности;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0" lang="ru-RU" sz="1400" b="1" u="sng" kern="1200" dirty="0" smtClean="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hlinkClick r:id="rId2"/>
                        </a:rPr>
                        <a:t>п. 9</a:t>
                      </a:r>
                      <a:r>
                        <a:rPr kumimoji="0" lang="ru-RU" sz="1400" b="1" kern="1200" dirty="0" smtClean="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Положения, утвержденного </a:t>
                      </a:r>
                      <a:r>
                        <a:rPr kumimoji="0" lang="ru-RU" sz="1400" b="1" u="sng" kern="1200" dirty="0" smtClean="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hlinkClick r:id="rId3"/>
                        </a:rPr>
                        <a:t>постановлением Правительства РФ от 28 октября 2013 г. № 966</a:t>
                      </a:r>
                      <a:endParaRPr lang="ru-RU" sz="1400" dirty="0">
                        <a:solidFill>
                          <a:schemeClr val="bg1">
                            <a:lumMod val="95000"/>
                            <a:lumOff val="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0" lang="ru-RU" sz="1400" b="1" kern="1200" dirty="0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Ответственность по </a:t>
                      </a:r>
                      <a:r>
                        <a:rPr kumimoji="0" lang="ru-RU" sz="1400" b="1" u="sng" kern="1200" dirty="0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hlinkClick r:id="rId4"/>
                        </a:rPr>
                        <a:t>ч. 3 ст. 19.20</a:t>
                      </a:r>
                      <a:r>
                        <a:rPr kumimoji="0" lang="ru-RU" sz="1400" b="1" kern="1200" dirty="0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КоАП РФ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штраф на должностных лиц в размере от 20 тыс. до 30 тыс. рублей; на юридических лиц от 100 тыс. до 150 тыс. рублей.</a:t>
                      </a:r>
                    </a:p>
                    <a:p>
                      <a:endParaRPr lang="ru-RU" sz="14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tx2">
                        <a:lumMod val="5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6318938"/>
              </p:ext>
            </p:extLst>
          </p:nvPr>
        </p:nvGraphicFramePr>
        <p:xfrm>
          <a:off x="539552" y="4158208"/>
          <a:ext cx="8136904" cy="23671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20280"/>
                <a:gridCol w="1800200"/>
                <a:gridCol w="1584176"/>
                <a:gridCol w="2232248"/>
              </a:tblGrid>
              <a:tr h="2367136">
                <a:tc>
                  <a:txBody>
                    <a:bodyPr/>
                    <a:lstStyle/>
                    <a:p>
                      <a:r>
                        <a:rPr kumimoji="0" lang="ru-RU" sz="1400" b="1" kern="1200" dirty="0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нет материально-технического обеспечения образовательной деятельности, оборудование помещений не соответствует государственным и местным нормам и требованиям, в том числе ФГОС;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0" lang="ru-RU" sz="1400" b="1" u="sng" kern="1200" dirty="0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hlinkClick r:id="rId5"/>
                        </a:rPr>
                        <a:t>подп. «б» п. 6</a:t>
                      </a:r>
                      <a:r>
                        <a:rPr kumimoji="0" lang="ru-RU" sz="1400" b="1" kern="1200" dirty="0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kumimoji="0" lang="ru-RU" sz="1400" b="1" u="sng" kern="1200" dirty="0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hlinkClick r:id="rId2"/>
                        </a:rPr>
                        <a:t>п. 9</a:t>
                      </a:r>
                      <a:r>
                        <a:rPr kumimoji="0" lang="ru-RU" sz="1400" b="1" kern="1200" dirty="0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Положения, утвержденного </a:t>
                      </a:r>
                      <a:r>
                        <a:rPr kumimoji="0" lang="ru-RU" sz="1400" b="1" u="sng" kern="1200" dirty="0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hlinkClick r:id="rId3"/>
                        </a:rPr>
                        <a:t>постановлением Правительства РФ от 28 октября 2013 г. № 966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0" lang="ru-RU" sz="1400" b="1" kern="1200" dirty="0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Ответственность по </a:t>
                      </a:r>
                      <a:r>
                        <a:rPr kumimoji="0" lang="ru-RU" sz="1400" b="1" u="sng" kern="1200" dirty="0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hlinkClick r:id="rId4"/>
                        </a:rPr>
                        <a:t>ч. 3 ст. 19.20</a:t>
                      </a:r>
                      <a:r>
                        <a:rPr kumimoji="0" lang="ru-RU" sz="1400" b="1" kern="1200" dirty="0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КоАП РФ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штраф на должностных лиц в размере от 20 тыс. до 30 тыс. рублей; на юридических лиц от 100 тыс. до 150 тыс. рублей.</a:t>
                      </a:r>
                    </a:p>
                    <a:p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22507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539552" y="116632"/>
            <a:ext cx="8147248" cy="1143000"/>
          </a:xfrm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algn="ctr"/>
            <a:r>
              <a:rPr lang="ru-RU" sz="32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Нарушения, влекущие административную ответственность</a:t>
            </a:r>
            <a:endParaRPr lang="ru-RU" sz="32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Содержимое 1"/>
          <p:cNvSpPr>
            <a:spLocks noGrp="1"/>
          </p:cNvSpPr>
          <p:nvPr>
            <p:ph idx="4294967295"/>
          </p:nvPr>
        </p:nvSpPr>
        <p:spPr>
          <a:xfrm>
            <a:off x="0" y="1481138"/>
            <a:ext cx="8229600" cy="4525962"/>
          </a:xfrm>
        </p:spPr>
        <p:txBody>
          <a:bodyPr>
            <a:noAutofit/>
          </a:bodyPr>
          <a:lstStyle/>
          <a:p>
            <a:pPr algn="just">
              <a:buNone/>
            </a:pP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51194990"/>
              </p:ext>
            </p:extLst>
          </p:nvPr>
        </p:nvGraphicFramePr>
        <p:xfrm>
          <a:off x="539552" y="1340768"/>
          <a:ext cx="8136904" cy="28083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16224"/>
                <a:gridCol w="2304256"/>
                <a:gridCol w="1584176"/>
                <a:gridCol w="2232248"/>
              </a:tblGrid>
              <a:tr h="2808312">
                <a:tc>
                  <a:txBody>
                    <a:bodyPr/>
                    <a:lstStyle/>
                    <a:p>
                      <a:pPr algn="l"/>
                      <a:r>
                        <a:rPr kumimoji="0" lang="ru-RU" sz="1400" b="1" kern="1200" dirty="0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нет разработанных и утвержденных образовательных программ;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0" lang="ru-RU" sz="1400" b="1" u="sng" kern="1200" dirty="0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hlinkClick r:id="rId2"/>
                        </a:rPr>
                        <a:t>ст. 12</a:t>
                      </a:r>
                      <a:r>
                        <a:rPr kumimoji="0" lang="ru-RU" sz="1400" b="1" kern="1200" dirty="0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Закона от 29 декабря 2012 г. № 273-ФЗ</a:t>
                      </a:r>
                    </a:p>
                    <a:p>
                      <a:r>
                        <a:rPr kumimoji="0" lang="ru-RU" sz="1400" b="1" u="sng" kern="1200" dirty="0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hlinkClick r:id="rId3"/>
                        </a:rPr>
                        <a:t>подп. «г» п. 6</a:t>
                      </a:r>
                      <a:r>
                        <a:rPr kumimoji="0" lang="ru-RU" sz="1400" b="1" kern="1200" dirty="0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kumimoji="0" lang="ru-RU" sz="1400" b="1" u="sng" kern="1200" dirty="0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hlinkClick r:id="rId4"/>
                        </a:rPr>
                        <a:t>п. 9</a:t>
                      </a:r>
                      <a:r>
                        <a:rPr kumimoji="0" lang="ru-RU" sz="1400" b="1" kern="1200" dirty="0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Положения, утвержденного </a:t>
                      </a:r>
                      <a:r>
                        <a:rPr kumimoji="0" lang="ru-RU" sz="1400" b="1" u="sng" kern="1200" dirty="0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hlinkClick r:id="rId5"/>
                        </a:rPr>
                        <a:t>постановлением Правительства РФ от 28 октября 2013 г. № 966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0" lang="ru-RU" sz="1400" b="1" kern="1200" dirty="0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Ответственность по </a:t>
                      </a:r>
                      <a:r>
                        <a:rPr kumimoji="0" lang="ru-RU" sz="1400" b="1" u="sng" kern="1200" dirty="0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hlinkClick r:id="rId6"/>
                        </a:rPr>
                        <a:t>ч. 3 ст. 19.20</a:t>
                      </a:r>
                      <a:r>
                        <a:rPr kumimoji="0" lang="ru-RU" sz="1400" b="1" kern="1200" dirty="0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КоАП РФ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штраф на должностных лиц в размере от 20 тыс. до 30 тыс. рублей; на юридических лиц от 100 тыс. до 150 тыс. рублей.</a:t>
                      </a:r>
                    </a:p>
                    <a:p>
                      <a:endParaRPr lang="ru-RU" sz="14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tx2">
                        <a:lumMod val="5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8246803"/>
              </p:ext>
            </p:extLst>
          </p:nvPr>
        </p:nvGraphicFramePr>
        <p:xfrm>
          <a:off x="539552" y="4315778"/>
          <a:ext cx="8136904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16224"/>
                <a:gridCol w="2304256"/>
                <a:gridCol w="1584176"/>
                <a:gridCol w="2232248"/>
              </a:tblGrid>
              <a:tr h="2065550">
                <a:tc>
                  <a:txBody>
                    <a:bodyPr/>
                    <a:lstStyle/>
                    <a:p>
                      <a:r>
                        <a:rPr kumimoji="0" lang="ru-RU" sz="1400" b="1" kern="1200" dirty="0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педагогические работники не соответствуют образовательному цензу;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0" lang="ru-RU" sz="1400" b="1" u="sng" kern="1200" dirty="0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hlinkClick r:id="rId7"/>
                        </a:rPr>
                        <a:t>ст. 46</a:t>
                      </a:r>
                      <a:r>
                        <a:rPr kumimoji="0" lang="ru-RU" sz="1400" b="1" kern="1200" dirty="0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Закона от 29 декабря 2012 г. № 273-ФЗ</a:t>
                      </a:r>
                    </a:p>
                    <a:p>
                      <a:r>
                        <a:rPr kumimoji="0" lang="ru-RU" sz="1400" b="1" u="sng" kern="1200" dirty="0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hlinkClick r:id="rId8"/>
                        </a:rPr>
                        <a:t>подп. «д» п. 6</a:t>
                      </a:r>
                      <a:r>
                        <a:rPr kumimoji="0" lang="ru-RU" sz="1400" b="1" kern="1200" dirty="0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kumimoji="0" lang="ru-RU" sz="1400" b="1" u="sng" kern="1200" dirty="0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hlinkClick r:id="rId4"/>
                        </a:rPr>
                        <a:t>п. 9</a:t>
                      </a:r>
                      <a:r>
                        <a:rPr kumimoji="0" lang="ru-RU" sz="1400" b="1" kern="1200" dirty="0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Положения, утвержденного </a:t>
                      </a:r>
                      <a:r>
                        <a:rPr kumimoji="0" lang="ru-RU" sz="1400" b="1" u="sng" kern="1200" dirty="0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hlinkClick r:id="rId5"/>
                        </a:rPr>
                        <a:t>постановлением Правительства РФ от 28 октября 2013 г. № 966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0" lang="ru-RU" sz="1400" b="1" kern="1200" dirty="0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Ответственность по </a:t>
                      </a:r>
                      <a:r>
                        <a:rPr kumimoji="0" lang="ru-RU" sz="1400" b="1" u="sng" kern="1200" dirty="0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hlinkClick r:id="rId6"/>
                        </a:rPr>
                        <a:t>ч. 3 ст. 19.20</a:t>
                      </a:r>
                      <a:r>
                        <a:rPr kumimoji="0" lang="ru-RU" sz="1400" b="1" kern="1200" dirty="0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КоАП РФ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штрафа на должностных лиц в размере от 20 тыс. до 30 тыс. рублей; на юридических лиц от 100 тыс. до 150 тыс. рублей.</a:t>
                      </a:r>
                    </a:p>
                    <a:p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36290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539552" y="116632"/>
            <a:ext cx="8147248" cy="1143000"/>
          </a:xfrm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algn="ctr"/>
            <a:r>
              <a:rPr lang="ru-RU" sz="32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Нарушения, влекущие административную ответственность</a:t>
            </a:r>
            <a:endParaRPr lang="ru-RU" sz="32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Содержимое 1"/>
          <p:cNvSpPr>
            <a:spLocks noGrp="1"/>
          </p:cNvSpPr>
          <p:nvPr>
            <p:ph idx="4294967295"/>
          </p:nvPr>
        </p:nvSpPr>
        <p:spPr>
          <a:xfrm>
            <a:off x="0" y="1481138"/>
            <a:ext cx="8229600" cy="4525962"/>
          </a:xfrm>
        </p:spPr>
        <p:txBody>
          <a:bodyPr>
            <a:noAutofit/>
          </a:bodyPr>
          <a:lstStyle/>
          <a:p>
            <a:pPr algn="just">
              <a:buNone/>
            </a:pP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6022960"/>
              </p:ext>
            </p:extLst>
          </p:nvPr>
        </p:nvGraphicFramePr>
        <p:xfrm>
          <a:off x="539552" y="1340768"/>
          <a:ext cx="8136904" cy="2880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20280"/>
                <a:gridCol w="1800200"/>
                <a:gridCol w="1584176"/>
                <a:gridCol w="2232248"/>
              </a:tblGrid>
              <a:tr h="2880320">
                <a:tc>
                  <a:txBody>
                    <a:bodyPr/>
                    <a:lstStyle/>
                    <a:p>
                      <a:pPr algn="l"/>
                      <a:r>
                        <a:rPr kumimoji="0" lang="ru-RU" sz="1400" b="1" kern="1200" dirty="0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 момент проверки у педагогических работников нет справок о судимости или уголовном преследовании либо о прекращении уголовного преследования по реабилитирующим основаниям;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0" lang="ru-RU" sz="1400" b="1" u="sng" kern="1200" dirty="0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hlinkClick r:id="rId2"/>
                        </a:rPr>
                        <a:t>ч. 1 ст. 47</a:t>
                      </a:r>
                      <a:r>
                        <a:rPr kumimoji="0" lang="ru-RU" sz="1400" b="1" kern="1200" dirty="0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273-ФЗ</a:t>
                      </a:r>
                    </a:p>
                    <a:p>
                      <a:r>
                        <a:rPr kumimoji="0" lang="ru-RU" sz="1400" b="1" kern="1200" dirty="0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ст. </a:t>
                      </a:r>
                      <a:r>
                        <a:rPr kumimoji="0" lang="ru-RU" sz="1400" b="1" u="sng" kern="1200" dirty="0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hlinkClick r:id="rId3"/>
                        </a:rPr>
                        <a:t>65</a:t>
                      </a:r>
                      <a:r>
                        <a:rPr kumimoji="0" lang="ru-RU" sz="1400" b="1" kern="1200" dirty="0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kumimoji="0" lang="ru-RU" sz="1400" b="1" u="sng" kern="1200" dirty="0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hlinkClick r:id="rId4"/>
                        </a:rPr>
                        <a:t>331</a:t>
                      </a:r>
                      <a:r>
                        <a:rPr kumimoji="0" lang="ru-RU" sz="1400" b="1" kern="1200" dirty="0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ТК РФ</a:t>
                      </a:r>
                    </a:p>
                    <a:p>
                      <a:r>
                        <a:rPr kumimoji="0" lang="ru-RU" sz="1400" b="1" u="sng" kern="1200" dirty="0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hlinkClick r:id="rId5"/>
                        </a:rPr>
                        <a:t>подп. «д» п. 6</a:t>
                      </a:r>
                      <a:r>
                        <a:rPr kumimoji="0" lang="ru-RU" sz="1400" b="1" kern="1200" dirty="0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kumimoji="0" lang="ru-RU" sz="1400" b="1" u="sng" kern="1200" dirty="0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hlinkClick r:id="rId6"/>
                        </a:rPr>
                        <a:t>п. 9</a:t>
                      </a:r>
                      <a:r>
                        <a:rPr kumimoji="0" lang="ru-RU" sz="1400" b="1" kern="1200" dirty="0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Положения, утвержденного </a:t>
                      </a:r>
                      <a:r>
                        <a:rPr kumimoji="0" lang="ru-RU" sz="1400" b="1" u="sng" kern="1200" dirty="0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hlinkClick r:id="rId7"/>
                        </a:rPr>
                        <a:t>постановлением Правительства РФ от 28 октября 2013 г. </a:t>
                      </a:r>
                      <a:r>
                        <a:rPr kumimoji="0" lang="ru-RU" sz="1400" b="1" u="sng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7"/>
                        </a:rPr>
                        <a:t>№ 966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0" lang="ru-RU" sz="1400" b="1" kern="1200" dirty="0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Ответственность по </a:t>
                      </a:r>
                      <a:r>
                        <a:rPr kumimoji="0" lang="ru-RU" sz="1400" b="1" u="sng" kern="1200" dirty="0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hlinkClick r:id="rId8"/>
                        </a:rPr>
                        <a:t>ч. 3 ст. 19.20</a:t>
                      </a:r>
                      <a:r>
                        <a:rPr kumimoji="0" lang="ru-RU" sz="1400" b="1" kern="1200" dirty="0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КоАП РФ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штраф на должностных лиц в размере от 20 тыс. до 30 тыс. рублей; на юридических лиц от 100 тыс. до 150 тыс. рублей.</a:t>
                      </a:r>
                    </a:p>
                    <a:p>
                      <a:endParaRPr lang="ru-RU" sz="14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tx2">
                        <a:lumMod val="5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97364263"/>
              </p:ext>
            </p:extLst>
          </p:nvPr>
        </p:nvGraphicFramePr>
        <p:xfrm>
          <a:off x="539552" y="4302224"/>
          <a:ext cx="8136904" cy="22951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20280"/>
                <a:gridCol w="1800200"/>
                <a:gridCol w="1584176"/>
                <a:gridCol w="2232248"/>
              </a:tblGrid>
              <a:tr h="2295128">
                <a:tc>
                  <a:txBody>
                    <a:bodyPr/>
                    <a:lstStyle/>
                    <a:p>
                      <a:r>
                        <a:rPr kumimoji="0" lang="ru-RU" sz="1400" b="1" kern="1200" dirty="0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не соблюден порядок аттестации на соответствие педагогических работников занимаемым ими должностям;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0" lang="ru-RU" sz="1400" b="1" u="sng" kern="1200" dirty="0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hlinkClick r:id="rId9"/>
                        </a:rPr>
                        <a:t>ч. 2 ст. 49</a:t>
                      </a:r>
                      <a:r>
                        <a:rPr kumimoji="0" lang="ru-RU" sz="1400" b="1" kern="1200" dirty="0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 273-ФЗ</a:t>
                      </a:r>
                    </a:p>
                    <a:p>
                      <a:r>
                        <a:rPr kumimoji="0" lang="ru-RU" sz="1400" b="1" u="sng" kern="1200" dirty="0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hlinkClick r:id="rId5"/>
                        </a:rPr>
                        <a:t>подп. «д» п. 6</a:t>
                      </a:r>
                      <a:r>
                        <a:rPr kumimoji="0" lang="ru-RU" sz="1400" b="1" kern="1200" dirty="0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kumimoji="0" lang="ru-RU" sz="1400" b="1" u="sng" kern="1200" dirty="0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hlinkClick r:id="rId6"/>
                        </a:rPr>
                        <a:t>п. 9</a:t>
                      </a:r>
                      <a:r>
                        <a:rPr kumimoji="0" lang="ru-RU" sz="1400" b="1" kern="1200" dirty="0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Положения, утвержденного </a:t>
                      </a:r>
                      <a:r>
                        <a:rPr kumimoji="0" lang="ru-RU" sz="1400" b="1" u="sng" kern="1200" dirty="0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hlinkClick r:id="rId7"/>
                        </a:rPr>
                        <a:t>постановлением Правительства РФ от 28 октября 2013 г. № 966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0" lang="ru-RU" sz="1400" b="1" kern="1200" dirty="0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Ответственность по </a:t>
                      </a:r>
                      <a:r>
                        <a:rPr kumimoji="0" lang="ru-RU" sz="1400" b="1" u="sng" kern="1200" dirty="0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hlinkClick r:id="rId8"/>
                        </a:rPr>
                        <a:t>ч. 3 ст. 19.20</a:t>
                      </a:r>
                      <a:r>
                        <a:rPr kumimoji="0" lang="ru-RU" sz="1400" b="1" kern="1200" dirty="0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КоАП РФ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штраф на должностных лиц в размере от 20 тыс. до 30 тыс. рублей; на юридических лиц от 100 тыс. до 150 тыс. рублей.</a:t>
                      </a:r>
                    </a:p>
                    <a:p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71452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539552" y="116632"/>
            <a:ext cx="8147248" cy="1143000"/>
          </a:xfrm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algn="ctr"/>
            <a:r>
              <a:rPr lang="ru-RU" sz="32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Нарушения, влекущие административную ответственность</a:t>
            </a:r>
            <a:endParaRPr lang="ru-RU" sz="32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Содержимое 1"/>
          <p:cNvSpPr>
            <a:spLocks noGrp="1"/>
          </p:cNvSpPr>
          <p:nvPr>
            <p:ph idx="4294967295"/>
          </p:nvPr>
        </p:nvSpPr>
        <p:spPr>
          <a:xfrm>
            <a:off x="0" y="1481138"/>
            <a:ext cx="8229600" cy="4525962"/>
          </a:xfrm>
        </p:spPr>
        <p:txBody>
          <a:bodyPr>
            <a:noAutofit/>
          </a:bodyPr>
          <a:lstStyle/>
          <a:p>
            <a:pPr algn="just">
              <a:buNone/>
            </a:pP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91850094"/>
              </p:ext>
            </p:extLst>
          </p:nvPr>
        </p:nvGraphicFramePr>
        <p:xfrm>
          <a:off x="539552" y="1340768"/>
          <a:ext cx="8136904" cy="28083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20280"/>
                <a:gridCol w="1800200"/>
                <a:gridCol w="1584176"/>
                <a:gridCol w="2232248"/>
              </a:tblGrid>
              <a:tr h="2808312">
                <a:tc>
                  <a:txBody>
                    <a:bodyPr/>
                    <a:lstStyle/>
                    <a:p>
                      <a:pPr algn="l"/>
                      <a:r>
                        <a:rPr kumimoji="0" lang="ru-RU" sz="1400" b="1" kern="1200" dirty="0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нет санитарно-эпидемиологического заключения на здания, строения, сооружения, помещения, оборудование и иное имущество, которые используются при образовательной деятельности;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0" lang="ru-RU" sz="1400" b="1" u="sng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2"/>
                        </a:rPr>
                        <a:t>п</a:t>
                      </a:r>
                      <a:r>
                        <a:rPr kumimoji="0" lang="ru-RU" sz="1400" b="1" u="sng" kern="1200" dirty="0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hlinkClick r:id="rId2"/>
                        </a:rPr>
                        <a:t>. 2 ст. 40</a:t>
                      </a:r>
                      <a:r>
                        <a:rPr kumimoji="0" lang="ru-RU" sz="1400" b="1" kern="1200" dirty="0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Закона от 30 марта 1999 г. № 52-ФЗ</a:t>
                      </a:r>
                    </a:p>
                    <a:p>
                      <a:r>
                        <a:rPr kumimoji="0" lang="ru-RU" sz="1400" b="1" u="sng" kern="1200" dirty="0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hlinkClick r:id="rId3"/>
                        </a:rPr>
                        <a:t>п. 9</a:t>
                      </a:r>
                      <a:r>
                        <a:rPr kumimoji="0" lang="ru-RU" sz="1400" b="1" kern="1200" dirty="0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Положения, утвержденного </a:t>
                      </a:r>
                      <a:r>
                        <a:rPr kumimoji="0" lang="ru-RU" sz="1400" b="1" u="sng" kern="1200" dirty="0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hlinkClick r:id="rId4"/>
                        </a:rPr>
                        <a:t>постановлением Правительства РФ от 28 октября 2013 г. № 966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0" lang="ru-RU" sz="1400" b="1" kern="1200" dirty="0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Ответственность по </a:t>
                      </a:r>
                      <a:r>
                        <a:rPr kumimoji="0" lang="ru-RU" sz="1400" b="1" u="sng" kern="1200" dirty="0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hlinkClick r:id="rId5"/>
                        </a:rPr>
                        <a:t>ч. 3 ст. 19.20</a:t>
                      </a:r>
                      <a:r>
                        <a:rPr kumimoji="0" lang="ru-RU" sz="1400" b="1" kern="1200" dirty="0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КоАП РФ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штраф на должностных лиц в размере от 20 тыс. до 30 тыс. рублей; на юридических лиц от 100 тыс. до 150 тыс. рублей.</a:t>
                      </a:r>
                    </a:p>
                    <a:p>
                      <a:endParaRPr lang="ru-RU" sz="14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tx2">
                        <a:lumMod val="5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20038111"/>
              </p:ext>
            </p:extLst>
          </p:nvPr>
        </p:nvGraphicFramePr>
        <p:xfrm>
          <a:off x="539552" y="4289450"/>
          <a:ext cx="8136904" cy="20918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20280"/>
                <a:gridCol w="1800200"/>
                <a:gridCol w="1584176"/>
                <a:gridCol w="2232248"/>
              </a:tblGrid>
              <a:tr h="2091878">
                <a:tc>
                  <a:txBody>
                    <a:bodyPr/>
                    <a:lstStyle/>
                    <a:p>
                      <a:r>
                        <a:rPr kumimoji="0" lang="ru-RU" sz="1400" b="1" kern="1200" dirty="0" err="1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Непереоформление</a:t>
                      </a:r>
                      <a:r>
                        <a:rPr kumimoji="0" lang="ru-RU" sz="1400" b="1" kern="1200" dirty="0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лицензии при смене адреса осуществления образовательной деятельности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0" lang="ru-RU" sz="1400" b="1" u="sng" kern="1200" dirty="0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hlinkClick r:id="rId6"/>
                        </a:rPr>
                        <a:t>ч. 2 ст. 18</a:t>
                      </a:r>
                      <a:r>
                        <a:rPr kumimoji="0" lang="ru-RU" sz="1400" b="1" kern="1200" dirty="0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Закона от 4 мая 2011 г. № 99-ФЗ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kern="1200" dirty="0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Ответственность по </a:t>
                      </a:r>
                      <a:r>
                        <a:rPr kumimoji="0" lang="ru-RU" sz="1400" b="1" u="sng" kern="1200" dirty="0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hlinkClick r:id="rId5"/>
                        </a:rPr>
                        <a:t>ч. 3 ст. 19.20</a:t>
                      </a:r>
                      <a:r>
                        <a:rPr kumimoji="0" lang="ru-RU" sz="1400" b="1" kern="1200" dirty="0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КоАП РФ</a:t>
                      </a:r>
                      <a:endParaRPr lang="ru-RU" sz="14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штраф на должностных лиц в размере от 20 тыс. до 30 тыс. рублей; на юридических лиц от 100 тыс. до 150 тыс. рублей.</a:t>
                      </a:r>
                    </a:p>
                    <a:p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0615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4795</TotalTime>
  <Words>4953</Words>
  <Application>Microsoft Office PowerPoint</Application>
  <PresentationFormat>Экран (4:3)</PresentationFormat>
  <Paragraphs>524</Paragraphs>
  <Slides>47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47</vt:i4>
      </vt:variant>
    </vt:vector>
  </HeadingPairs>
  <TitlesOfParts>
    <vt:vector size="56" baseType="lpstr">
      <vt:lpstr>Arial</vt:lpstr>
      <vt:lpstr>Bookman Old Style</vt:lpstr>
      <vt:lpstr>Calibri</vt:lpstr>
      <vt:lpstr>Cambria</vt:lpstr>
      <vt:lpstr>Century Gothic</vt:lpstr>
      <vt:lpstr>Times New Roman</vt:lpstr>
      <vt:lpstr>Wingdings</vt:lpstr>
      <vt:lpstr>Wingdings 3</vt:lpstr>
      <vt:lpstr>Легкий дым</vt:lpstr>
      <vt:lpstr>Презентация PowerPoint</vt:lpstr>
      <vt:lpstr>Административная ответственность в образовании</vt:lpstr>
      <vt:lpstr>Нарушения влекущие административную ответственность</vt:lpstr>
      <vt:lpstr>Нарушения, влекущие административную ответственность</vt:lpstr>
      <vt:lpstr>Нарушения, влекущие административную ответственность</vt:lpstr>
      <vt:lpstr>Нарушения, влекущие административную ответственность</vt:lpstr>
      <vt:lpstr>Нарушения, влекущие административную ответственность</vt:lpstr>
      <vt:lpstr>Нарушения, влекущие административную ответственность</vt:lpstr>
      <vt:lpstr>Нарушения, влекущие административную ответственность</vt:lpstr>
      <vt:lpstr>Нарушения, влекущие административную ответственность</vt:lpstr>
      <vt:lpstr>Нарушения, влекущие административную ответственность</vt:lpstr>
      <vt:lpstr>Нарушения, влекущие административную ответственность в части оказания платных образовательных услуг</vt:lpstr>
      <vt:lpstr>Нарушения, влекущие административную ответственность в части оказания платных образовательных услуг</vt:lpstr>
      <vt:lpstr>Нарушения, влекущие административную ответственность в части оказания платных образовательных услуг</vt:lpstr>
      <vt:lpstr>Нарушения, влекущие административную ответственность в части оказания платных образовательных услуг</vt:lpstr>
      <vt:lpstr>Нарушения, влекущие административную ответственность в части оказания платных образовательных услуг</vt:lpstr>
      <vt:lpstr>Нарушения, влекущие административную ответственность в части оказания платных образовательных услуг</vt:lpstr>
      <vt:lpstr>Принятые административные меры при проведении ГИА</vt:lpstr>
      <vt:lpstr>Принятые административные меры в ходе контрольно-надзорной деятельности</vt:lpstr>
      <vt:lpstr>Нарушения в сфере образования (в 2019 году)</vt:lpstr>
      <vt:lpstr>Отсутствие на официальном сайте образовательного учреждения в сети "Интернет" обязательной информации</vt:lpstr>
      <vt:lpstr>Отсутствие на официальном сайте образовательного учреждения в сети "Интернет" обязательной информации</vt:lpstr>
      <vt:lpstr>Отсутствие на официальном сайте образовательного учреждения в сети "Интернет" обязательной информации</vt:lpstr>
      <vt:lpstr> В части соблюдения квалификационных требований педагогическими работниками </vt:lpstr>
      <vt:lpstr>В части соблюдения квалификационных требований педагогическими работниками </vt:lpstr>
      <vt:lpstr>В части соблюдения квалификационных требований педагогическими работниками </vt:lpstr>
      <vt:lpstr>В части соблюдения основных прав обучающихся и мерах их социальной поддержки и стимулирования</vt:lpstr>
      <vt:lpstr>В части основных прав обучающихся и мерах их социальной поддержки и стимулирования</vt:lpstr>
      <vt:lpstr>Примерное положение о профессиональной этике педагогических работников </vt:lpstr>
      <vt:lpstr>НАПОМИНАЕМ!</vt:lpstr>
      <vt:lpstr>Государственный контроль (надзор) за обеспечением доступности для инвалидов  объектов социальной инфраструктуры и предоставляемых услуг </vt:lpstr>
      <vt:lpstr>Государственный контроль (надзор) за обеспечением доступности для инвалидов  объектов социальной инфраструктуры и предоставляемых услуг </vt:lpstr>
      <vt:lpstr>ИНФОРМИРУЕМ!</vt:lpstr>
      <vt:lpstr>В части внесения информации в ФИС «ФРДО»</vt:lpstr>
      <vt:lpstr>График обновления ЭЦП</vt:lpstr>
      <vt:lpstr>Необъективное проведение ВПР в 2019 г.</vt:lpstr>
      <vt:lpstr>Необъективное проведение ВПР в 2019 г.</vt:lpstr>
      <vt:lpstr>Необъективное проведение ВПР в 2019 г.</vt:lpstr>
      <vt:lpstr>Необъективное проведение ВПР в 2019 г.</vt:lpstr>
      <vt:lpstr>Необъективное проведение ВПР в 2019 г.</vt:lpstr>
      <vt:lpstr>Необъективное проведение ВПР в 2019 г.</vt:lpstr>
      <vt:lpstr>Необъективное проведение ВПР в 2019 г.</vt:lpstr>
      <vt:lpstr>Необъективное проведение ВПР в 2019 г.</vt:lpstr>
      <vt:lpstr>ОО, включенные в план проверок на 2020 год по причине необъективности ВПР</vt:lpstr>
      <vt:lpstr>ОО, включенные в план проверок на 2020 годпо причине необъективности ВПР</vt:lpstr>
      <vt:lpstr>ОО, включенные в план проверок на 2020 год по причине необъективности ВПР</vt:lpstr>
      <vt:lpstr>Презентация PowerPoint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Отчет о работе отдела по надзору в сфере образования  Министерства образования и науки Чеченской Республики за I полугодие 2016 года  Начальник – Бетрахмадов Р.В.</dc:title>
  <dc:creator>Ибрагим</dc:creator>
  <cp:lastModifiedBy>Пользователь Windows</cp:lastModifiedBy>
  <cp:revision>288</cp:revision>
  <cp:lastPrinted>2019-10-18T14:03:55Z</cp:lastPrinted>
  <dcterms:created xsi:type="dcterms:W3CDTF">2016-07-15T07:37:17Z</dcterms:created>
  <dcterms:modified xsi:type="dcterms:W3CDTF">2019-10-29T07:47:18Z</dcterms:modified>
</cp:coreProperties>
</file>