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2" r:id="rId4"/>
    <p:sldId id="261" r:id="rId5"/>
    <p:sldId id="259" r:id="rId6"/>
    <p:sldId id="260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5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00"/>
    <a:srgbClr val="422C16"/>
    <a:srgbClr val="0C788E"/>
    <a:srgbClr val="025198"/>
    <a:srgbClr val="1C1C1C"/>
    <a:srgbClr val="660066"/>
    <a:srgbClr val="00001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575" autoAdjust="0"/>
    <p:restoredTop sz="94652" autoAdjust="0"/>
  </p:normalViewPr>
  <p:slideViewPr>
    <p:cSldViewPr>
      <p:cViewPr varScale="1">
        <p:scale>
          <a:sx n="110" d="100"/>
          <a:sy n="110" d="100"/>
        </p:scale>
        <p:origin x="-16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D360B-EDA0-4EB4-9F97-EAD8A820CEA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2D99D-932E-4B6B-9D80-10CFDDB651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610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A2D99D-932E-4B6B-9D80-10CFDDB6518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7499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A2D99D-932E-4B6B-9D80-10CFDDB6518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749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7F3B3-8637-4009-B0AD-0C1A3DC112ED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889B2-D6BE-4004-A197-CA26B7DA9142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80E65-A046-4A7B-91B1-9942A470833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34855-078D-4E5F-A217-104446825FF6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EB25-099F-48B3-B756-8DF1BBBDDB2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66121-21E2-42E1-B67D-E64B53B5A378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EF60D-E0C1-44F1-A5A8-5E2A751BB4DE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59FBE-7459-48DE-A899-46B2DC952F4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FCBD2-591A-49D2-A4E7-6C3FFA40472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BAF49-0FCC-4BE5-B47C-5F10D10EDB7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C9892-F2F4-4EC8-9FDB-C1B6AA79154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D2D6813-4273-424F-ABA3-7A838D706F47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6E59A00E54FA6C50BD871FF1637E424E60CF74382C360CAED38B91F4A5d712B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0250294.1000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0A1F885E32FF7FF78009C1DD5995AD494C7E553CFEE76FEAD829B1C75B43E8656AA61D8C0E05E1A68n1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3214678" y="571480"/>
            <a:ext cx="5568960" cy="3286148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Итоговое совещание с руководителями общеобразовательных организаций </a:t>
            </a:r>
            <a:br>
              <a:rPr lang="ru-RU" sz="3600" dirty="0" smtClean="0"/>
            </a:br>
            <a:r>
              <a:rPr lang="ru-RU" sz="3600" dirty="0" smtClean="0"/>
              <a:t>Чеченской Республики</a:t>
            </a:r>
            <a:endParaRPr lang="es-ES" sz="3600" b="1" dirty="0" smtClean="0">
              <a:solidFill>
                <a:srgbClr val="003300"/>
              </a:solidFill>
            </a:endParaRPr>
          </a:p>
        </p:txBody>
      </p:sp>
      <p:sp>
        <p:nvSpPr>
          <p:cNvPr id="2051" name="Rectangle 122"/>
          <p:cNvSpPr>
            <a:spLocks noChangeArrowheads="1"/>
          </p:cNvSpPr>
          <p:nvPr/>
        </p:nvSpPr>
        <p:spPr bwMode="auto">
          <a:xfrm>
            <a:off x="3929058" y="4572008"/>
            <a:ext cx="507209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Тема: «</a:t>
            </a:r>
            <a:r>
              <a:rPr lang="ru-RU" sz="2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Типичные нарушения законодательства </a:t>
            </a: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</a:t>
            </a:r>
            <a:r>
              <a:rPr lang="ru-RU" sz="2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сфере общего </a:t>
            </a: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образования»</a:t>
            </a:r>
            <a:endParaRPr lang="es-ES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 официальном сайте образовательного учреждения в сети "Интернет" обязательной информации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Руководителям также необходимо обратить внимание на: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Постановление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10.07.2013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582 «Об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Правил размещения на официальном сайте образовательной организации в информационно-телекоммуникационной сети "Интернет" и обновления информации об образовательной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организации»;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Рособрнадзора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29.05.2014 г. № 785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требований к структуре официального сайта образовательной организации в информационно-телекоммуникационной сети Интернет и формату представления на нем информации»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492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 официальном сайте образовательного учреждения в сети "Интернет" обязательной информации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Например Постановление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10.07.2013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582 дополняет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статью 29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«Об образовании в Российской Федерации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требуя размещать на официальном сайте образовательной организации также коллективный договор.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077072"/>
            <a:ext cx="2102874" cy="20398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666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функций, отнесенных к компетенции образовательной организации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нарушение в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общеобразовательных организациях.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76%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проверенных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18157"/>
            <a:ext cx="1640950" cy="2386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809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функций, отнесенных к компетенции образовательной организации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(компетенция) образовательной организации закреплены в статье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«Об образовании в Российской Федерации».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872" y="3656434"/>
            <a:ext cx="1907480" cy="26481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311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образовательной организации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 образовательной организации в установленной сфере деятельности относятся: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разработка и принятие правил внутреннего распорядка обучающихся, правил внутреннего трудового распорядка, иных локальных нормативных актов;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материально-техническое обеспечение образовательной деятельности, оборудование помещений в соответствии с государственными и местными нормами и требованиями, в том числе в соответствии с федеральными государственными образовательными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стандартами, федеральными государственными требованиями, образовательными стандартами;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предоставление учредителю и общественности ежегодного отчета о поступлении и расходовании финансовых и материальных средств, а также отчета о результатах </a:t>
            </a:r>
            <a:r>
              <a:rPr lang="ru-RU" sz="1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самообследования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установление штатного расписания, если иное не установлено нормативными правовыми актами Российской Федерации;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584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образовательной организации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772816"/>
            <a:ext cx="8568952" cy="4608934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прием на работу работников, заключение с ними и расторжение трудовых договоров, если иное не установлено настоящим Федеральным законом,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должностных обязанностей,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и организация дополнительного профессионального образования работников;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разработка и утверждение образовательных программ образовательной организации;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разработка и утверждение по согласованию с учредителем программы развития образовательной организации, если иное не установлено настоящим Федеральным законом;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прием обучающихся в образовательную организацию;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определение списка учебников в соответствии с утвержденным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перечнем учебников, рекомендованных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 организациями, осуществляющими образовательную деятельность, а также учебных пособий, допущенных к использованию при реализации указанных образовательных программ такими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организациями;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91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образовательной организации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700808"/>
            <a:ext cx="8568952" cy="4680942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осуществление текущего контроля успеваемости и промежуточной аттестации обучающихся, установление их форм, периодичности и порядка проведения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10.1) поощрение обучающихся в соответствии с установленными образовательной организацией видами и условиями поощрения за успехи в учебной, физкультурной, спортивной, общественной, научной, научно-технической, творческой, экспериментальной и инновационной деятельности, если иное не установлено настоящим Федеральным законом;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11) индивидуальный учет результатов освоения обучающимися образовательных программ, а также хранение в архивах информации об этих результатах на бумажных и (или) электронных носителях;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12) использование и совершенствование методов обучения и воспитания, образовательных технологий, электронного обучения;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13) проведение </a:t>
            </a:r>
            <a:r>
              <a:rPr lang="ru-RU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самообследования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обеспечение функционирования внутренней системы оценки качества образования;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14) обеспечение в образовательной организации, имеющей интернат, необходимых условий содержания обучающихся;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 создание необходимых условий для охраны и укрепления здоровья, организации питания обучающихся и работников образовательной </a:t>
            </a:r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организации;</a:t>
            </a:r>
          </a:p>
        </p:txBody>
      </p:sp>
    </p:spTree>
    <p:extLst>
      <p:ext uri="{BB962C8B-B14F-4D97-AF65-F5344CB8AC3E}">
        <p14:creationId xmlns="" xmlns:p14="http://schemas.microsoft.com/office/powerpoint/2010/main" val="340125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образовательной организации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844824"/>
            <a:ext cx="8568952" cy="4536926"/>
          </a:xfrm>
        </p:spPr>
        <p:txBody>
          <a:bodyPr/>
          <a:lstStyle/>
          <a:p>
            <a:pPr marL="0" indent="0"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15.1) организация социально-психологического тестирования обучающихся в целях раннего выявления незаконного потребления наркотических средств и психотропных веществ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образования;</a:t>
            </a:r>
          </a:p>
          <a:p>
            <a:pPr marL="0" indent="0"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16) создание условий для занятия обучающимися физической культурой и спортом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приобретение или изготовление бланков документов об образовании и (или) о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квалификации, медалей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"За особые успехи в учении"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содействие деятельности общественных объединений обучающихся, родителей (законных представителей) несовершеннолетних обучающихся, осуществляемой в образовательной организации и не запрещенной законодательством Российской Федерации;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20) организация научно-методической работы, в том числе организация и проведение научных и методических конференций, семинаров;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 обеспечение создания и ведения официального сайта образовательной организации в сети "Интернет";</a:t>
            </a:r>
          </a:p>
          <a:p>
            <a:pPr marL="0" indent="0"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22) иные вопросы в соответствии с законодательством Российской Федерации.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26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образовательной организации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установление требований к одежде обучающихся, если иное не установлено настоящим Федеральным законом или законодательством субъектов Российской Федерации;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(пункт 18 статьи 28 утратил силу, смотреть статью 38 ФЗ «Об образовании в Российской Федерации»)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установленного законодательством Российской Федерации порядка приема в образовательную организацию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всего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организациях. </a:t>
            </a: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4%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проверенных образовательных организаций.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276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5185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Полномочия Министерства образования и науки ЧР </a:t>
            </a:r>
            <a:endParaRPr lang="en-US" dirty="0" smtClean="0">
              <a:solidFill>
                <a:srgbClr val="0033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855788"/>
            <a:ext cx="8715436" cy="4525962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</a:p>
          <a:p>
            <a:pPr algn="ctr" eaLnBrk="1" hangingPunct="1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подпункту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3.3.1.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Положения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Министерстве образования и науки Чеченской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Республики, утвержденного постановлением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Чеченской Республики от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31.01.2012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13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на основании постановления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Чеченской Республики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3 декабря 2013 г. № 303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организации государственного контроля (надзора) в Чеченской Республике»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Министерство образования и науки Чеченской Республики является органом, осуществляющим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контроль (надзор) в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организаций, осуществляющих образовательную деятельность 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Чеченской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Республики, а также муниципальных органов местного самоуправления, осуществляющих управление в сфере образования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endParaRPr lang="ru-RU" dirty="0"/>
          </a:p>
          <a:p>
            <a:pPr algn="ctr" eaLnBrk="1" hangingPunct="1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25144"/>
            <a:ext cx="1152128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установленного законодательством Российской Федерации порядка приема в образовательную организацию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статьи 55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Федерации»: </a:t>
            </a:r>
          </a:p>
          <a:p>
            <a:pPr algn="ctr" eaLnBrk="1" hangingPunct="1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осуществляющая образовательную деятельность,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обязана ознакомить поступающего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(или)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(законных представителей) со своим уставом, с лицензией на осуществление образовательной деятельности, со свидетельством о государственной аккредитации, с образовательными программами и другими документами, регламентирующими организацию и осуществление образовательной деятельности, права и обязанности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5373216"/>
            <a:ext cx="1252940" cy="8640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90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установленного законодательством Российской Федерации порядка приема в образовательную организацию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Приказ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 и науки Российской Федерации 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22 января 2014 г. №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«Об утверждении порядка приема граждан по образовательным программам начального общего, основного общего и среднего общего образования», в пункте 13 устанавливает: 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 ознакомления родителей (законных представителей) ребенка с лицензией на осуществление образовательной деятельности, свидетельством о государственной аккредитации ОООД, уставом ОООД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фиксируется в заявлении о приеме и заверяется личной подписью родителей (законных представителей) ребенка.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Подписью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(законных представителей) ребенка фиксируется также согласие на обработку их персональных данных и персональных данных ребенка в порядке, установленном законодательством Российской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600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640"/>
            <a:ext cx="8425184" cy="108012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нарушение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установленного законодательством Российской Федерации порядка приема в образовательную организацию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5 статьи 19.30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оссийской Федерации об административных правонарушениях за нарушение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об образовании порядка приема в образовательную организацию предусматривает наложение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административного штрафа на должностных лиц в размере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десяти тысяч до тридцати тысяч рублей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на юридических лиц -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пятидесяти тысяч до ста тысяч рублей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>
              <a:hlinkClick r:id="rId3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148" y="4304731"/>
            <a:ext cx="1547847" cy="20608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4425476"/>
            <a:ext cx="1457159" cy="19401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4" y="4420677"/>
            <a:ext cx="1457159" cy="19401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420677"/>
            <a:ext cx="1457159" cy="19401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08169"/>
            <a:ext cx="1457159" cy="19401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275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Несоблюдение порядка заполнения, выдачи, хранения и учета документов установленного образца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всего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заполнения, учета и выдачи аттестатов об основном общем и среднем общем образовании и 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дубликатов, утвержденного приказом Министерства образования и науки Российской Федерации </a:t>
            </a:r>
            <a:r>
              <a:rPr lang="ru-RU" sz="2000" b="1" dirty="0" smtClean="0"/>
              <a:t>от </a:t>
            </a:r>
            <a:r>
              <a:rPr lang="ru-RU" sz="2000" b="1" dirty="0"/>
              <a:t>14 февраля 2014 г. № </a:t>
            </a:r>
            <a:r>
              <a:rPr lang="ru-RU" sz="2000" b="1" dirty="0" smtClean="0"/>
              <a:t>115.</a:t>
            </a:r>
            <a:endParaRPr lang="ru-RU" sz="2000" b="1" dirty="0"/>
          </a:p>
          <a:p>
            <a:pPr algn="ctr" eaLnBrk="1" hangingPunct="1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(чаще всего нарушаются пункты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18,19,20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подпункт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"а"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пункта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5.3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75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Несоблюдение порядка заполнения, выдачи, хранения и учета документов установленного образца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28" y="1340768"/>
            <a:ext cx="6948772" cy="5517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220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Несоблюдение порядка заполнения, выдачи, хранения и учета документов установленного образца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 уточнение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"Русская" литература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выпускник окончил организацию, осуществляющую образовательную деятельность,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обучением на родном (нерусском)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языке.</a:t>
            </a:r>
          </a:p>
          <a:p>
            <a:pPr algn="ctr" eaLnBrk="1" hangingPunct="1">
              <a:buNone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ЗАПОМНИТЕ!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418852"/>
            <a:ext cx="2266007" cy="1698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8434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 образовательной организации обязательных локальных нормативных актов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всего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32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организациях. </a:t>
            </a: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64%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проверенных образовательных организаций.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074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 образовательной организации обязательных локальных нормативных актов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идет речь о нарушениях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30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Федерального закона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 в Российской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47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ФЗ Федерального закона "Об образовании в Российской Федерации".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88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инструкции о ведении школьной документации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всего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</a:t>
            </a:r>
            <a:r>
              <a:rPr lang="ru-RU" sz="2800" dirty="0" smtClean="0"/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организациях. </a:t>
            </a:r>
          </a:p>
          <a:p>
            <a:pPr algn="ctr" eaLnBrk="1" hangingPunct="1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22%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проверенных образовательных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</a:p>
          <a:p>
            <a:pPr algn="ctr" eaLnBrk="1" hangingPunct="1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ведении школьной документации, утвержденной приказом Министра просвещения СССР от 27 декабря 1974 г. №167.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15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прав обучающихся или не создание образовательной организацией обучающимся условий для защиты их прав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всего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</a:t>
            </a:r>
            <a:r>
              <a:rPr lang="ru-RU" sz="2800" dirty="0" smtClean="0"/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организациях. </a:t>
            </a:r>
          </a:p>
          <a:p>
            <a:pPr algn="ctr" eaLnBrk="1" hangingPunct="1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14%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проверенных образовательных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</a:p>
          <a:p>
            <a:pPr algn="ctr" eaLnBrk="1" hangingPunct="1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Выразилось данное нарушение в том, что в общеобразовательной организации отсутствует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урегулированию споров между участниками образовательных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отношений.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478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5185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Полномочия Министерства образования и науки ЧР </a:t>
            </a:r>
            <a:endParaRPr lang="en-US" dirty="0" smtClean="0">
              <a:solidFill>
                <a:srgbClr val="0033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855788"/>
            <a:ext cx="8715436" cy="4525962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Государственный 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(надзор) в сфере образования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 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контроль качества образования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надзор в сфере образования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осуществляемые уполномоченными федеральными органами исполнительной власти и органами исполнительной власти субъектов Российской Федерации, осуществляющими переданные Российской Федерацией полномочия по государственному контролю (надзору) в сфере образования (далее - органы по контролю и надзору в сфере образования).</a:t>
            </a:r>
          </a:p>
          <a:p>
            <a:pPr algn="ctr" eaLnBrk="1" hangingPunct="1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endParaRPr lang="ru-RU" dirty="0"/>
          </a:p>
          <a:p>
            <a:pPr algn="ctr" eaLnBrk="1" hangingPunct="1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25144"/>
            <a:ext cx="1152128" cy="1656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808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ответственность в образовании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Статья 5.57.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Нарушение права на образование и предусмотренных законодательством об образовании прав и свобод обучающихся образовательных организаций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19.4.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Неповиновение законному распоряжению должностного лица органа, осуществляющего государственный надзор (контроль)</a:t>
            </a:r>
          </a:p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19.4.1.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Воспрепятствование законной деятельности должностного лица органа государственного контроля (надзора)</a:t>
            </a:r>
          </a:p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19.5.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в срок законного предписания (постановления, представления, решения) органа (должностного лица), осуществляющего государственный надзор (контроль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Статья 19.7.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Непредставление сведений (информации)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Статья 19.20.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Осуществление деятельности, не связанной с извлечением прибыли, без специального разрешения (лицензии)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19.30.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требований к ведению образовательной деятельности и организации образовательного процесса</a:t>
            </a:r>
          </a:p>
          <a:p>
            <a:pPr algn="ctr" eaLnBrk="1" hangingPunct="1">
              <a:buNone/>
            </a:pP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402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Закон Чеченской Республики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 30 октября 2014 г. № 37-РЗ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"Об образовании в Чеченской Республике»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вступил в силу!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На 1 октября 2014 года</a:t>
            </a:r>
            <a:endParaRPr lang="en-US" dirty="0" smtClean="0">
              <a:solidFill>
                <a:srgbClr val="0033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855788"/>
            <a:ext cx="8715436" cy="4525962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рамках осуществления Министерством функции федерального государственного надзора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образования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проверено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общеобразовательных </a:t>
            </a:r>
          </a:p>
          <a:p>
            <a:pPr algn="ctr" eaLnBrk="1" hangingPunct="1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организаций. </a:t>
            </a:r>
          </a:p>
          <a:p>
            <a:pPr algn="ctr" eaLnBrk="1" hangingPunct="1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endParaRPr lang="en-US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52804"/>
            <a:ext cx="3096344" cy="15234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879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На 1 октября 2014 года</a:t>
            </a:r>
            <a:r>
              <a:rPr lang="ru-RU" sz="18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8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(муниципальные общеобразовательные учреждения)</a:t>
            </a:r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808"/>
            <a:ext cx="9036496" cy="4680942"/>
          </a:xfrm>
        </p:spPr>
        <p:txBody>
          <a:bodyPr/>
          <a:lstStyle/>
          <a:p>
            <a:pPr eaLnBrk="1" hangingPunct="1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eaLnBrk="1" hangingPunct="1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Грозный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учреждения; </a:t>
            </a:r>
          </a:p>
          <a:p>
            <a:pPr algn="ctr" eaLnBrk="1" hangingPunct="1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ород Аргун 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учреждений;</a:t>
            </a:r>
          </a:p>
          <a:p>
            <a:pPr algn="ctr" eaLnBrk="1" hangingPunct="1">
              <a:buNone/>
            </a:pP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Ачхой-Мартановский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учреждения;</a:t>
            </a:r>
          </a:p>
          <a:p>
            <a:pPr algn="ctr" eaLnBrk="1" hangingPunct="1">
              <a:buNone/>
            </a:pP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Веденский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образовательное учреждение;</a:t>
            </a:r>
          </a:p>
          <a:p>
            <a:pPr algn="ctr" eaLnBrk="1" hangingPunct="1">
              <a:buNone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Грозненский муниципальный район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учреждений;</a:t>
            </a:r>
          </a:p>
          <a:p>
            <a:pPr algn="ctr" eaLnBrk="1" hangingPunct="1"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Гудермесский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учреждения; </a:t>
            </a:r>
          </a:p>
          <a:p>
            <a:pPr algn="ctr" eaLnBrk="1" hangingPunct="1"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Надтеречный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учреждения; </a:t>
            </a:r>
          </a:p>
          <a:p>
            <a:pPr eaLnBrk="1" hangingPunct="1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Наурский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район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учреждения; </a:t>
            </a:r>
          </a:p>
          <a:p>
            <a:pPr algn="ctr" eaLnBrk="1" hangingPunct="1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Ножай-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Юртовский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район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учреждений;</a:t>
            </a:r>
          </a:p>
          <a:p>
            <a:pPr algn="ctr" eaLnBrk="1" hangingPunct="1">
              <a:buNone/>
            </a:pP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Шатойский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учреждений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Шаройский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учреждений;</a:t>
            </a:r>
          </a:p>
          <a:p>
            <a:pPr algn="ctr" eaLnBrk="1" hangingPunct="1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Шелковской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учреждений.</a:t>
            </a:r>
            <a:endParaRPr lang="ru-RU" sz="1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44.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0084" y="6010004"/>
            <a:ext cx="1260712" cy="7879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73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На 1 октября 2014 года</a:t>
            </a:r>
            <a:r>
              <a:rPr lang="ru-RU" sz="18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8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(государственные и частные общеобразовательные учреждения)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808"/>
            <a:ext cx="9036496" cy="4680942"/>
          </a:xfrm>
        </p:spPr>
        <p:txBody>
          <a:bodyPr/>
          <a:lstStyle/>
          <a:p>
            <a:pPr eaLnBrk="1" hangingPunct="1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  <a:p>
            <a:pPr eaLnBrk="1" hangingPunct="1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/>
          </a:p>
          <a:p>
            <a:pPr algn="ctr" eaLnBrk="1" hangingPunct="1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осударственное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общеобразовательное учреждение;</a:t>
            </a:r>
          </a:p>
          <a:p>
            <a:pPr algn="ctr" eaLnBrk="1" hangingPunct="1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частные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общеобразовательных учреждения.</a:t>
            </a:r>
          </a:p>
          <a:p>
            <a:pPr algn="ctr" eaLnBrk="1" hangingPunct="1">
              <a:buNone/>
            </a:pPr>
            <a:endParaRPr lang="ru-RU" sz="20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вечерние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общеобразовательные школы;</a:t>
            </a:r>
          </a:p>
          <a:p>
            <a:pPr algn="ctr" eaLnBrk="1" hangingPunct="1"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начальных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школ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общеобразовательные школы;</a:t>
            </a:r>
          </a:p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общеобразовательных школ;</a:t>
            </a:r>
          </a:p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гимназии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 eaLnBrk="1" hangingPunct="1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центр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5104"/>
            <a:ext cx="1944216" cy="14729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361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выявленных нарушений на 1 октября 2014 года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548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</a:t>
            </a: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</a:p>
          <a:p>
            <a:pPr algn="ctr" eaLnBrk="1" hangingPunct="1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сфере образования.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63380"/>
            <a:ext cx="2779801" cy="1563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 официальном сайте образовательного учреждения в сети "Интернет" обязательной информации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всего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310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организациях. </a:t>
            </a: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84%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проверенных образовательных организаций.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905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2"/>
            <a:ext cx="8425184" cy="1008112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 официальном сайте образовательного учреждения в сети "Интернет" обязательной информации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60848"/>
            <a:ext cx="8568952" cy="4320902"/>
          </a:xfrm>
        </p:spPr>
        <p:txBody>
          <a:bodyPr/>
          <a:lstStyle/>
          <a:p>
            <a:pPr algn="ctr" eaLnBrk="1" hangingPunct="1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положения, которые нарушаются это положения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 29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 в Российской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3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8234</TotalTime>
  <Words>1629</Words>
  <Application>Microsoft Office PowerPoint</Application>
  <PresentationFormat>Экран (4:3)</PresentationFormat>
  <Paragraphs>165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Diseño predeterminado</vt:lpstr>
      <vt:lpstr>Итоговое совещание с руководителями общеобразовательных организаций  Чеченской Республики</vt:lpstr>
      <vt:lpstr>Полномочия Министерства образования и науки ЧР </vt:lpstr>
      <vt:lpstr>Полномочия Министерства образования и науки ЧР </vt:lpstr>
      <vt:lpstr>На 1 октября 2014 года</vt:lpstr>
      <vt:lpstr>На 1 октября 2014 года  (муниципальные общеобразовательные учреждения)</vt:lpstr>
      <vt:lpstr>На 1 октября 2014 года  (государственные и частные общеобразовательные учреждения)</vt:lpstr>
      <vt:lpstr>Количество выявленных нарушений на 1 октября 2014 года</vt:lpstr>
      <vt:lpstr>Отсутствие на официальном сайте образовательного учреждения в сети "Интернет" обязательной информации</vt:lpstr>
      <vt:lpstr>Отсутствие на официальном сайте образовательного учреждения в сети "Интернет" обязательной информации</vt:lpstr>
      <vt:lpstr>Отсутствие на официальном сайте образовательного учреждения в сети "Интернет" обязательной информации</vt:lpstr>
      <vt:lpstr>Отсутствие на официальном сайте образовательного учреждения в сети "Интернет" обязательной информации</vt:lpstr>
      <vt:lpstr>Невыполнение функций, отнесенных к компетенции образовательной организации</vt:lpstr>
      <vt:lpstr>Невыполнение функций, отнесенных к компетенции образовательной организации</vt:lpstr>
      <vt:lpstr>Компетенция образовательной организации</vt:lpstr>
      <vt:lpstr>Компетенция образовательной организации</vt:lpstr>
      <vt:lpstr>Компетенция образовательной организации</vt:lpstr>
      <vt:lpstr>Компетенция образовательной организации</vt:lpstr>
      <vt:lpstr>Компетенция образовательной организации</vt:lpstr>
      <vt:lpstr>Нарушение установленного законодательством Российской Федерации порядка приема в образовательную организацию</vt:lpstr>
      <vt:lpstr>Нарушение установленного законодательством Российской Федерации порядка приема в образовательную организацию</vt:lpstr>
      <vt:lpstr>Нарушение установленного законодательством Российской Федерации порядка приема в образовательную организацию</vt:lpstr>
      <vt:lpstr>Ответственность  за нарушение установленного законодательством Российской Федерации порядка приема в образовательную организацию</vt:lpstr>
      <vt:lpstr>Несоблюдение порядка заполнения, выдачи, хранения и учета документов установленного образца</vt:lpstr>
      <vt:lpstr>Несоблюдение порядка заполнения, выдачи, хранения и учета документов установленного образца</vt:lpstr>
      <vt:lpstr>Несоблюдение порядка заполнения, выдачи, хранения и учета документов установленного образца</vt:lpstr>
      <vt:lpstr>Отсутствие у образовательной организации обязательных локальных нормативных актов</vt:lpstr>
      <vt:lpstr>Отсутствие у образовательной организации обязательных локальных нормативных актов</vt:lpstr>
      <vt:lpstr>Нарушение инструкции о ведении школьной документации</vt:lpstr>
      <vt:lpstr>Нарушение прав обучающихся или не создание образовательной организацией обучающимся условий для защиты их прав</vt:lpstr>
      <vt:lpstr>Административная ответственность в образовании</vt:lpstr>
      <vt:lpstr>Внимание!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Тимур</cp:lastModifiedBy>
  <cp:revision>749</cp:revision>
  <dcterms:created xsi:type="dcterms:W3CDTF">2010-05-23T14:28:12Z</dcterms:created>
  <dcterms:modified xsi:type="dcterms:W3CDTF">2014-12-23T06:14:01Z</dcterms:modified>
</cp:coreProperties>
</file>