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262"/>
    <a:srgbClr val="FF0000"/>
    <a:srgbClr val="FF3300"/>
    <a:srgbClr val="FF9933"/>
    <a:srgbClr val="002661"/>
    <a:srgbClr val="ED7D31"/>
    <a:srgbClr val="00B050"/>
    <a:srgbClr val="70AD47"/>
    <a:srgbClr val="92D050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med\Desktop\&#1054;&#1041;&#1065;&#1040;&#1071;%20&#1057;&#1058;&#1040;&#1058;&#1048;&#1057;&#1058;&#1048;&#1050;&#1040;%20&#1056;&#1057;&#1059;&#1056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med\Desktop\&#1054;&#1041;&#1065;&#1040;&#1071;%20&#1057;&#1058;&#1040;&#1058;&#1048;&#1057;&#1058;&#1048;&#1050;&#1040;%20&#1056;&#1057;&#1059;&#105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med\Desktop\&#1054;&#1041;&#1065;&#1040;&#1071;%20&#1057;&#1058;&#1040;&#1058;&#1048;&#1057;&#1058;&#1048;&#1050;&#1040;%20&#1056;&#1057;&#1059;&#105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med\Desktop\&#1054;&#1041;&#1065;&#1040;&#1071;%20&#1057;&#1058;&#1040;&#1058;&#1048;&#1057;&#1058;&#1048;&#1050;&#1040;%20&#1056;&#1057;&#1059;&#105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hmed\Desktop\&#1054;&#1041;&#1065;&#1040;&#1071;%20&#1057;&#1058;&#1040;&#1058;&#1048;&#1057;&#1058;&#1048;&#1050;&#1040;%20&#1056;&#1057;&#1059;&#1056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8.2852297996717839E-2"/>
                  <c:y val="-3.677113773298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805716588496908E-2"/>
                  <c:y val="8.191040583671607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Преодолели проходной порог баллов</c:v>
                </c:pt>
                <c:pt idx="1">
                  <c:v>Не преодолели минимальный порог баллов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'Общий анализ'!$X$24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анализ'!$W$25:$W$41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анализ'!$X$25:$X$41</c:f>
              <c:numCache>
                <c:formatCode>0%</c:formatCode>
                <c:ptCount val="17"/>
                <c:pt idx="0">
                  <c:v>0.83333333333333304</c:v>
                </c:pt>
                <c:pt idx="1">
                  <c:v>0.875</c:v>
                </c:pt>
                <c:pt idx="2">
                  <c:v>0.875</c:v>
                </c:pt>
                <c:pt idx="3">
                  <c:v>0.88235294117647001</c:v>
                </c:pt>
                <c:pt idx="4">
                  <c:v>0.75</c:v>
                </c:pt>
                <c:pt idx="5">
                  <c:v>0.83870967741935398</c:v>
                </c:pt>
                <c:pt idx="6">
                  <c:v>1</c:v>
                </c:pt>
                <c:pt idx="7">
                  <c:v>0.90909090909090895</c:v>
                </c:pt>
                <c:pt idx="8">
                  <c:v>0.55555555555555503</c:v>
                </c:pt>
                <c:pt idx="9">
                  <c:v>0.94736842105263097</c:v>
                </c:pt>
                <c:pt idx="10">
                  <c:v>0.93548387096774099</c:v>
                </c:pt>
                <c:pt idx="11">
                  <c:v>1</c:v>
                </c:pt>
                <c:pt idx="12">
                  <c:v>0.8</c:v>
                </c:pt>
                <c:pt idx="13">
                  <c:v>1</c:v>
                </c:pt>
                <c:pt idx="14">
                  <c:v>1</c:v>
                </c:pt>
                <c:pt idx="15">
                  <c:v>0.6</c:v>
                </c:pt>
                <c:pt idx="16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8412800"/>
        <c:axId val="1308419872"/>
      </c:barChart>
      <c:lineChart>
        <c:grouping val="standard"/>
        <c:varyColors val="0"/>
        <c:ser>
          <c:idx val="1"/>
          <c:order val="1"/>
          <c:tx>
            <c:strRef>
              <c:f>'Общий анализ'!$Y$24</c:f>
              <c:strCache>
                <c:ptCount val="1"/>
                <c:pt idx="0">
                  <c:v>ЧР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8.51077982471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анализ'!$W$25:$W$41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анализ'!$Y$25:$Y$41</c:f>
              <c:numCache>
                <c:formatCode>0%</c:formatCode>
                <c:ptCount val="17"/>
                <c:pt idx="0">
                  <c:v>0.83625730994152003</c:v>
                </c:pt>
                <c:pt idx="1">
                  <c:v>0.83625730994152003</c:v>
                </c:pt>
                <c:pt idx="2">
                  <c:v>0.83625730994152003</c:v>
                </c:pt>
                <c:pt idx="3">
                  <c:v>0.83625730994152003</c:v>
                </c:pt>
                <c:pt idx="4">
                  <c:v>0.83625730994152003</c:v>
                </c:pt>
                <c:pt idx="5">
                  <c:v>0.83625730994152003</c:v>
                </c:pt>
                <c:pt idx="6">
                  <c:v>0.83625730994152003</c:v>
                </c:pt>
                <c:pt idx="7">
                  <c:v>0.83625730994152003</c:v>
                </c:pt>
                <c:pt idx="8">
                  <c:v>0.83625730994152003</c:v>
                </c:pt>
                <c:pt idx="9">
                  <c:v>0.83625730994152003</c:v>
                </c:pt>
                <c:pt idx="10">
                  <c:v>0.83625730994152003</c:v>
                </c:pt>
                <c:pt idx="11">
                  <c:v>0.83625730994152003</c:v>
                </c:pt>
                <c:pt idx="12">
                  <c:v>0.83625730994152003</c:v>
                </c:pt>
                <c:pt idx="13">
                  <c:v>0.83625730994152003</c:v>
                </c:pt>
                <c:pt idx="14">
                  <c:v>0.83625730994152003</c:v>
                </c:pt>
                <c:pt idx="15">
                  <c:v>0.83625730994152003</c:v>
                </c:pt>
                <c:pt idx="16">
                  <c:v>0.83625730994152003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8412800"/>
        <c:axId val="1308419872"/>
      </c:lineChart>
      <c:catAx>
        <c:axId val="130841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08419872"/>
        <c:crosses val="autoZero"/>
        <c:auto val="1"/>
        <c:lblAlgn val="ctr"/>
        <c:lblOffset val="100"/>
        <c:noMultiLvlLbl val="0"/>
      </c:catAx>
      <c:valAx>
        <c:axId val="130841987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0841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'Общий анализ'!$B$24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анализ'!$A$25:$A$41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анализ'!$B$25:$B$41</c:f>
              <c:numCache>
                <c:formatCode>0%</c:formatCode>
                <c:ptCount val="17"/>
                <c:pt idx="0">
                  <c:v>0.88235294117647001</c:v>
                </c:pt>
                <c:pt idx="1">
                  <c:v>0.80392156862745001</c:v>
                </c:pt>
                <c:pt idx="2">
                  <c:v>0.83673469387755095</c:v>
                </c:pt>
                <c:pt idx="3">
                  <c:v>0.91249999999999998</c:v>
                </c:pt>
                <c:pt idx="4">
                  <c:v>0.81886792452830104</c:v>
                </c:pt>
                <c:pt idx="5">
                  <c:v>0.88571428571428501</c:v>
                </c:pt>
                <c:pt idx="6">
                  <c:v>1</c:v>
                </c:pt>
                <c:pt idx="7">
                  <c:v>0.89247311827956899</c:v>
                </c:pt>
                <c:pt idx="8">
                  <c:v>0.77083333333333304</c:v>
                </c:pt>
                <c:pt idx="9">
                  <c:v>0.93333333333333302</c:v>
                </c:pt>
                <c:pt idx="10">
                  <c:v>0.91803278688524503</c:v>
                </c:pt>
                <c:pt idx="11">
                  <c:v>1</c:v>
                </c:pt>
                <c:pt idx="12">
                  <c:v>0.861788617886178</c:v>
                </c:pt>
                <c:pt idx="13">
                  <c:v>0.75</c:v>
                </c:pt>
                <c:pt idx="14">
                  <c:v>0.97368421052631504</c:v>
                </c:pt>
                <c:pt idx="15">
                  <c:v>0.70370370370370305</c:v>
                </c:pt>
                <c:pt idx="16">
                  <c:v>0.78723404255319096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2727744"/>
        <c:axId val="1462723936"/>
      </c:barChart>
      <c:lineChart>
        <c:grouping val="standard"/>
        <c:varyColors val="0"/>
        <c:ser>
          <c:idx val="1"/>
          <c:order val="1"/>
          <c:tx>
            <c:strRef>
              <c:f>'Общий анализ'!$C$24</c:f>
              <c:strCache>
                <c:ptCount val="1"/>
                <c:pt idx="0">
                  <c:v>ЧР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7.96734306240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анализ'!$A$25:$A$41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анализ'!$C$25:$C$41</c:f>
              <c:numCache>
                <c:formatCode>0%</c:formatCode>
                <c:ptCount val="17"/>
                <c:pt idx="0">
                  <c:v>0.85467399842890801</c:v>
                </c:pt>
                <c:pt idx="1">
                  <c:v>0.85467399842890801</c:v>
                </c:pt>
                <c:pt idx="2">
                  <c:v>0.85467399842890801</c:v>
                </c:pt>
                <c:pt idx="3">
                  <c:v>0.85467399842890801</c:v>
                </c:pt>
                <c:pt idx="4">
                  <c:v>0.85467399842890801</c:v>
                </c:pt>
                <c:pt idx="5">
                  <c:v>0.85467399842890801</c:v>
                </c:pt>
                <c:pt idx="6">
                  <c:v>0.85467399842890801</c:v>
                </c:pt>
                <c:pt idx="7">
                  <c:v>0.85467399842890801</c:v>
                </c:pt>
                <c:pt idx="8">
                  <c:v>0.85467399842890801</c:v>
                </c:pt>
                <c:pt idx="9">
                  <c:v>0.85467399842890801</c:v>
                </c:pt>
                <c:pt idx="10">
                  <c:v>0.85467399842890801</c:v>
                </c:pt>
                <c:pt idx="11">
                  <c:v>0.85467399842890801</c:v>
                </c:pt>
                <c:pt idx="12">
                  <c:v>0.85467399842890801</c:v>
                </c:pt>
                <c:pt idx="13">
                  <c:v>0.85467399842890801</c:v>
                </c:pt>
                <c:pt idx="14">
                  <c:v>0.85467399842890801</c:v>
                </c:pt>
                <c:pt idx="15">
                  <c:v>0.85467399842890801</c:v>
                </c:pt>
                <c:pt idx="16">
                  <c:v>0.85467399842890801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2727744"/>
        <c:axId val="1462723936"/>
      </c:lineChart>
      <c:catAx>
        <c:axId val="146272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2723936"/>
        <c:crosses val="autoZero"/>
        <c:auto val="1"/>
        <c:lblAlgn val="ctr"/>
        <c:lblOffset val="100"/>
        <c:noMultiLvlLbl val="0"/>
      </c:catAx>
      <c:valAx>
        <c:axId val="1462723936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6272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8.2852297996717839E-2"/>
                  <c:y val="-3.677113773298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805716588496908E-2"/>
                  <c:y val="8.191040583671607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Преодолели проходной порог баллов</c:v>
                </c:pt>
                <c:pt idx="1">
                  <c:v>Не преодолели минимальный порог баллов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0.88</c:v>
                </c:pt>
                <c:pt idx="1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'Общий анализ'!$H$24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анализ'!$G$25:$G$41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анализ'!$H$25:$H$41</c:f>
              <c:numCache>
                <c:formatCode>0%</c:formatCode>
                <c:ptCount val="17"/>
                <c:pt idx="0">
                  <c:v>0.94117647058823495</c:v>
                </c:pt>
                <c:pt idx="1">
                  <c:v>0.82051282051282004</c:v>
                </c:pt>
                <c:pt idx="2">
                  <c:v>0.86111111111111105</c:v>
                </c:pt>
                <c:pt idx="3">
                  <c:v>0.85185185185185097</c:v>
                </c:pt>
                <c:pt idx="4">
                  <c:v>0.82524271844660102</c:v>
                </c:pt>
                <c:pt idx="5">
                  <c:v>0.92857142857142805</c:v>
                </c:pt>
                <c:pt idx="6">
                  <c:v>1</c:v>
                </c:pt>
                <c:pt idx="7">
                  <c:v>0.83823529411764697</c:v>
                </c:pt>
                <c:pt idx="8">
                  <c:v>0.66666666666666596</c:v>
                </c:pt>
                <c:pt idx="9">
                  <c:v>0.93617021276595702</c:v>
                </c:pt>
                <c:pt idx="10">
                  <c:v>0.93548387096774099</c:v>
                </c:pt>
                <c:pt idx="11">
                  <c:v>1</c:v>
                </c:pt>
                <c:pt idx="12">
                  <c:v>0.93548387096774099</c:v>
                </c:pt>
                <c:pt idx="13">
                  <c:v>1</c:v>
                </c:pt>
                <c:pt idx="14">
                  <c:v>0.96551724137931005</c:v>
                </c:pt>
                <c:pt idx="15">
                  <c:v>0.81395348837209303</c:v>
                </c:pt>
                <c:pt idx="16">
                  <c:v>0.88888888888888795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954496"/>
        <c:axId val="1465955584"/>
      </c:barChart>
      <c:lineChart>
        <c:grouping val="standard"/>
        <c:varyColors val="0"/>
        <c:ser>
          <c:idx val="1"/>
          <c:order val="1"/>
          <c:tx>
            <c:strRef>
              <c:f>'Общий анализ'!$I$24</c:f>
              <c:strCache>
                <c:ptCount val="1"/>
                <c:pt idx="0">
                  <c:v>ЧР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3.6147964720157017E-3"/>
                  <c:y val="-6.3963000749712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анализ'!$G$25:$G$41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анализ'!$I$25:$I$41</c:f>
              <c:numCache>
                <c:formatCode>0%</c:formatCode>
                <c:ptCount val="17"/>
                <c:pt idx="0">
                  <c:v>0.87589743589743496</c:v>
                </c:pt>
                <c:pt idx="1">
                  <c:v>0.87589743589743496</c:v>
                </c:pt>
                <c:pt idx="2">
                  <c:v>0.87589743589743496</c:v>
                </c:pt>
                <c:pt idx="3">
                  <c:v>0.87589743589743496</c:v>
                </c:pt>
                <c:pt idx="4">
                  <c:v>0.87589743589743496</c:v>
                </c:pt>
                <c:pt idx="5">
                  <c:v>0.87589743589743496</c:v>
                </c:pt>
                <c:pt idx="6">
                  <c:v>0.87589743589743496</c:v>
                </c:pt>
                <c:pt idx="7">
                  <c:v>0.87589743589743496</c:v>
                </c:pt>
                <c:pt idx="8">
                  <c:v>0.87589743589743496</c:v>
                </c:pt>
                <c:pt idx="9">
                  <c:v>0.87589743589743496</c:v>
                </c:pt>
                <c:pt idx="10">
                  <c:v>0.87589743589743496</c:v>
                </c:pt>
                <c:pt idx="11">
                  <c:v>0.87589743589743496</c:v>
                </c:pt>
                <c:pt idx="12">
                  <c:v>0.87589743589743496</c:v>
                </c:pt>
                <c:pt idx="13">
                  <c:v>0.87589743589743496</c:v>
                </c:pt>
                <c:pt idx="14">
                  <c:v>0.87589743589743496</c:v>
                </c:pt>
                <c:pt idx="15">
                  <c:v>0.87589743589743496</c:v>
                </c:pt>
                <c:pt idx="16">
                  <c:v>0.87589743589743496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954496"/>
        <c:axId val="1465955584"/>
      </c:lineChart>
      <c:catAx>
        <c:axId val="146595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955584"/>
        <c:crosses val="autoZero"/>
        <c:auto val="1"/>
        <c:lblAlgn val="ctr"/>
        <c:lblOffset val="100"/>
        <c:noMultiLvlLbl val="0"/>
      </c:catAx>
      <c:valAx>
        <c:axId val="146595558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6595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8.2852297996717839E-2"/>
                  <c:y val="-3.677113773298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805716588496908E-2"/>
                  <c:y val="8.191040583671607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Преодолели проходной порог баллов</c:v>
                </c:pt>
                <c:pt idx="1">
                  <c:v>Не преодолели минимальный порог баллов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0.82</c:v>
                </c:pt>
                <c:pt idx="1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'Общий анализ'!$N$24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анализ'!$M$25:$M$41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анализ'!$N$25:$N$41</c:f>
              <c:numCache>
                <c:formatCode>0%</c:formatCode>
                <c:ptCount val="17"/>
                <c:pt idx="0">
                  <c:v>0.9</c:v>
                </c:pt>
                <c:pt idx="1">
                  <c:v>0.90476190476190399</c:v>
                </c:pt>
                <c:pt idx="2">
                  <c:v>0.79166666666666596</c:v>
                </c:pt>
                <c:pt idx="3">
                  <c:v>0.8</c:v>
                </c:pt>
                <c:pt idx="4">
                  <c:v>0.70588235294117596</c:v>
                </c:pt>
                <c:pt idx="5">
                  <c:v>0.88235294117647001</c:v>
                </c:pt>
                <c:pt idx="6">
                  <c:v>1</c:v>
                </c:pt>
                <c:pt idx="7">
                  <c:v>0.81818181818181801</c:v>
                </c:pt>
                <c:pt idx="8">
                  <c:v>0.68181818181818099</c:v>
                </c:pt>
                <c:pt idx="9">
                  <c:v>0.95454545454545403</c:v>
                </c:pt>
                <c:pt idx="10">
                  <c:v>0.92307692307692302</c:v>
                </c:pt>
                <c:pt idx="11">
                  <c:v>1</c:v>
                </c:pt>
                <c:pt idx="12">
                  <c:v>0.80851063829787195</c:v>
                </c:pt>
                <c:pt idx="13">
                  <c:v>1</c:v>
                </c:pt>
                <c:pt idx="14">
                  <c:v>0.92307692307692302</c:v>
                </c:pt>
                <c:pt idx="15">
                  <c:v>0.64705882352941102</c:v>
                </c:pt>
                <c:pt idx="16">
                  <c:v>0.89655172413793105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959392"/>
        <c:axId val="1465950144"/>
      </c:barChart>
      <c:lineChart>
        <c:grouping val="standard"/>
        <c:varyColors val="0"/>
        <c:ser>
          <c:idx val="1"/>
          <c:order val="1"/>
          <c:tx>
            <c:strRef>
              <c:f>'Общий анализ'!$O$24</c:f>
              <c:strCache>
                <c:ptCount val="1"/>
                <c:pt idx="0">
                  <c:v>ЧР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9.9336323852059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анализ'!$M$25:$M$41</c:f>
              <c:strCache>
                <c:ptCount val="17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Итум-Калинский МР</c:v>
                </c:pt>
                <c:pt idx="7">
                  <c:v>Курчалоевский МР</c:v>
                </c:pt>
                <c:pt idx="8">
                  <c:v>Надтеречный МР</c:v>
                </c:pt>
                <c:pt idx="9">
                  <c:v>Наурский МР</c:v>
                </c:pt>
                <c:pt idx="10">
                  <c:v>Ножай-Юртовский МР</c:v>
                </c:pt>
                <c:pt idx="11">
                  <c:v>Серноводский МР</c:v>
                </c:pt>
                <c:pt idx="12">
                  <c:v>Урус-Мартановский МР</c:v>
                </c:pt>
                <c:pt idx="13">
                  <c:v>Шаройский МР</c:v>
                </c:pt>
                <c:pt idx="14">
                  <c:v>Шатойский МР</c:v>
                </c:pt>
                <c:pt idx="15">
                  <c:v>Шелковской МР</c:v>
                </c:pt>
                <c:pt idx="16">
                  <c:v>Шалинский МР</c:v>
                </c:pt>
              </c:strCache>
            </c:strRef>
          </c:cat>
          <c:val>
            <c:numRef>
              <c:f>'Общий анализ'!$O$25:$O$41</c:f>
              <c:numCache>
                <c:formatCode>0%</c:formatCode>
                <c:ptCount val="17"/>
                <c:pt idx="0">
                  <c:v>0.82</c:v>
                </c:pt>
                <c:pt idx="1">
                  <c:v>0.82</c:v>
                </c:pt>
                <c:pt idx="2">
                  <c:v>0.82</c:v>
                </c:pt>
                <c:pt idx="3">
                  <c:v>0.82</c:v>
                </c:pt>
                <c:pt idx="4">
                  <c:v>0.82</c:v>
                </c:pt>
                <c:pt idx="5">
                  <c:v>0.82</c:v>
                </c:pt>
                <c:pt idx="6">
                  <c:v>0.82</c:v>
                </c:pt>
                <c:pt idx="7">
                  <c:v>0.82</c:v>
                </c:pt>
                <c:pt idx="8">
                  <c:v>0.82</c:v>
                </c:pt>
                <c:pt idx="9">
                  <c:v>0.82</c:v>
                </c:pt>
                <c:pt idx="10">
                  <c:v>0.82</c:v>
                </c:pt>
                <c:pt idx="11">
                  <c:v>0.82</c:v>
                </c:pt>
                <c:pt idx="12">
                  <c:v>0.82</c:v>
                </c:pt>
                <c:pt idx="13">
                  <c:v>0.82</c:v>
                </c:pt>
                <c:pt idx="14">
                  <c:v>0.82</c:v>
                </c:pt>
                <c:pt idx="15">
                  <c:v>0.82</c:v>
                </c:pt>
                <c:pt idx="16">
                  <c:v>0.82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959392"/>
        <c:axId val="1465950144"/>
      </c:lineChart>
      <c:catAx>
        <c:axId val="146595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950144"/>
        <c:crosses val="autoZero"/>
        <c:auto val="1"/>
        <c:lblAlgn val="ctr"/>
        <c:lblOffset val="100"/>
        <c:noMultiLvlLbl val="0"/>
      </c:catAx>
      <c:valAx>
        <c:axId val="14659501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95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8.2852297996717839E-2"/>
                  <c:y val="-3.677113773298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805716588496908E-2"/>
                  <c:y val="8.191040583671607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Преодолели проходной порог баллов</c:v>
                </c:pt>
                <c:pt idx="1">
                  <c:v>Не преодолели минимальный порог баллов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0.83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'Общий анализ'!$S$24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анализ'!$R$25:$R$40</c:f>
              <c:strCache>
                <c:ptCount val="16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Курчалоевский МР</c:v>
                </c:pt>
                <c:pt idx="7">
                  <c:v>Надтеречный МР</c:v>
                </c:pt>
                <c:pt idx="8">
                  <c:v>Наурский МР</c:v>
                </c:pt>
                <c:pt idx="9">
                  <c:v>Ножай-Юртовский МР</c:v>
                </c:pt>
                <c:pt idx="10">
                  <c:v>Серноводский МР</c:v>
                </c:pt>
                <c:pt idx="11">
                  <c:v>Урус-Мартановский МР</c:v>
                </c:pt>
                <c:pt idx="12">
                  <c:v>Шаройский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</c:strCache>
            </c:strRef>
          </c:cat>
          <c:val>
            <c:numRef>
              <c:f>'Общий анализ'!$S$25:$S$40</c:f>
              <c:numCache>
                <c:formatCode>0%</c:formatCode>
                <c:ptCount val="16"/>
                <c:pt idx="0">
                  <c:v>0.90476190476190399</c:v>
                </c:pt>
                <c:pt idx="1">
                  <c:v>0.91666666666666596</c:v>
                </c:pt>
                <c:pt idx="2">
                  <c:v>0.95</c:v>
                </c:pt>
                <c:pt idx="3">
                  <c:v>0.80952380952380898</c:v>
                </c:pt>
                <c:pt idx="4">
                  <c:v>0.72580645161290303</c:v>
                </c:pt>
                <c:pt idx="5">
                  <c:v>0.79310344827586199</c:v>
                </c:pt>
                <c:pt idx="6">
                  <c:v>0.83333333333333304</c:v>
                </c:pt>
                <c:pt idx="7">
                  <c:v>0.53846153846153799</c:v>
                </c:pt>
                <c:pt idx="8">
                  <c:v>0.92307692307692302</c:v>
                </c:pt>
                <c:pt idx="9">
                  <c:v>0.84848484848484795</c:v>
                </c:pt>
                <c:pt idx="10">
                  <c:v>1</c:v>
                </c:pt>
                <c:pt idx="11">
                  <c:v>0.85714285714285698</c:v>
                </c:pt>
                <c:pt idx="12">
                  <c:v>1</c:v>
                </c:pt>
                <c:pt idx="13">
                  <c:v>1</c:v>
                </c:pt>
                <c:pt idx="14">
                  <c:v>0.6</c:v>
                </c:pt>
                <c:pt idx="15">
                  <c:v>0.95652173913043403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944704"/>
        <c:axId val="1465948512"/>
      </c:barChart>
      <c:lineChart>
        <c:grouping val="standard"/>
        <c:varyColors val="0"/>
        <c:ser>
          <c:idx val="1"/>
          <c:order val="1"/>
          <c:tx>
            <c:strRef>
              <c:f>'Общий анализ'!$T$24</c:f>
              <c:strCache>
                <c:ptCount val="1"/>
                <c:pt idx="0">
                  <c:v>ЧР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5"/>
              <c:layout>
                <c:manualLayout>
                  <c:x val="-1.3045834757915889E-16"/>
                  <c:y val="-0.11702917183005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анализ'!$R$25:$R$40</c:f>
              <c:strCache>
                <c:ptCount val="16"/>
                <c:pt idx="0">
                  <c:v>Ачхой-Мартановский МР    </c:v>
                </c:pt>
                <c:pt idx="1">
                  <c:v>г. Аргун</c:v>
                </c:pt>
                <c:pt idx="2">
                  <c:v>Веденский МР</c:v>
                </c:pt>
                <c:pt idx="3">
                  <c:v>Грозненский МР</c:v>
                </c:pt>
                <c:pt idx="4">
                  <c:v>г. Грозный</c:v>
                </c:pt>
                <c:pt idx="5">
                  <c:v>Гудермесский МР</c:v>
                </c:pt>
                <c:pt idx="6">
                  <c:v>Курчалоевский МР</c:v>
                </c:pt>
                <c:pt idx="7">
                  <c:v>Надтеречный МР</c:v>
                </c:pt>
                <c:pt idx="8">
                  <c:v>Наурский МР</c:v>
                </c:pt>
                <c:pt idx="9">
                  <c:v>Ножай-Юртовский МР</c:v>
                </c:pt>
                <c:pt idx="10">
                  <c:v>Серноводский МР</c:v>
                </c:pt>
                <c:pt idx="11">
                  <c:v>Урус-Мартановский МР</c:v>
                </c:pt>
                <c:pt idx="12">
                  <c:v>Шаройский МР</c:v>
                </c:pt>
                <c:pt idx="13">
                  <c:v>Шатойский МР</c:v>
                </c:pt>
                <c:pt idx="14">
                  <c:v>Шелковской МР</c:v>
                </c:pt>
                <c:pt idx="15">
                  <c:v>Шалинский МР</c:v>
                </c:pt>
              </c:strCache>
            </c:strRef>
          </c:cat>
          <c:val>
            <c:numRef>
              <c:f>'Общий анализ'!$T$25:$T$40</c:f>
              <c:numCache>
                <c:formatCode>0%</c:formatCode>
                <c:ptCount val="16"/>
                <c:pt idx="0">
                  <c:v>0.82634730538922097</c:v>
                </c:pt>
                <c:pt idx="1">
                  <c:v>0.82634730538922097</c:v>
                </c:pt>
                <c:pt idx="2">
                  <c:v>0.82634730538922097</c:v>
                </c:pt>
                <c:pt idx="3">
                  <c:v>0.82634730538922097</c:v>
                </c:pt>
                <c:pt idx="4">
                  <c:v>0.82634730538922097</c:v>
                </c:pt>
                <c:pt idx="5">
                  <c:v>0.82634730538922097</c:v>
                </c:pt>
                <c:pt idx="6">
                  <c:v>0.82634730538922097</c:v>
                </c:pt>
                <c:pt idx="7">
                  <c:v>0.82634730538922097</c:v>
                </c:pt>
                <c:pt idx="8">
                  <c:v>0.82634730538922097</c:v>
                </c:pt>
                <c:pt idx="9">
                  <c:v>0.82634730538922097</c:v>
                </c:pt>
                <c:pt idx="10">
                  <c:v>0.82634730538922097</c:v>
                </c:pt>
                <c:pt idx="11">
                  <c:v>0.82634730538922097</c:v>
                </c:pt>
                <c:pt idx="12">
                  <c:v>0.82634730538922097</c:v>
                </c:pt>
                <c:pt idx="13">
                  <c:v>0.82634730538922097</c:v>
                </c:pt>
                <c:pt idx="14">
                  <c:v>0.82634730538922097</c:v>
                </c:pt>
                <c:pt idx="15">
                  <c:v>0.82634730538922097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944704"/>
        <c:axId val="1465948512"/>
      </c:lineChart>
      <c:catAx>
        <c:axId val="146594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948512"/>
        <c:crosses val="autoZero"/>
        <c:auto val="1"/>
        <c:lblAlgn val="ctr"/>
        <c:lblOffset val="100"/>
        <c:noMultiLvlLbl val="0"/>
      </c:catAx>
      <c:valAx>
        <c:axId val="14659485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594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8.2852297996717839E-2"/>
                  <c:y val="-3.677113773298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805716588496908E-2"/>
                  <c:y val="8.191040583671607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Преодолели проходной порог баллов</c:v>
                </c:pt>
                <c:pt idx="1">
                  <c:v>Не преодолели минимальный порог баллов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6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31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4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2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7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7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0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3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9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84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0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D9620-9116-46C2-A070-1E543C320636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74736-1BE4-4CAB-BF8E-671EAF31A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9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0794" y="2221763"/>
            <a:ext cx="9227336" cy="1539583"/>
          </a:xfrm>
          <a:prstGeom prst="rect">
            <a:avLst/>
          </a:prstGeom>
          <a:solidFill>
            <a:srgbClr val="155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540794" y="2221762"/>
            <a:ext cx="9227336" cy="1539583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bg1"/>
                </a:solidFill>
              </a:rPr>
              <a:t>РСУР</a:t>
            </a:r>
            <a:endParaRPr lang="ru-RU" sz="8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794" y="3959441"/>
            <a:ext cx="9227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algn="ctr"/>
            <a:r>
              <a:rPr lang="ru-RU" sz="2800" dirty="0" smtClean="0">
                <a:latin typeface="Calibri Light (Заголовки)"/>
              </a:rPr>
              <a:t>АНАЛИЗ РЕЗУЛЬТАТОВ ДИАГНОСТИЧЕСКОГО ИССЛЕДОВАНИЯ </a:t>
            </a:r>
            <a:endParaRPr lang="ru-RU" sz="2800" dirty="0">
              <a:latin typeface="Calibri Light (Заголовки)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52" y="1134735"/>
            <a:ext cx="2517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Franklin Gothic Demi" panose="020B0703020102020204" pitchFamily="34" charset="0"/>
                <a:cs typeface="Aldhabi" panose="01000000000000000000" pitchFamily="2" charset="-78"/>
              </a:rPr>
              <a:t>ЦЕНТР </a:t>
            </a:r>
          </a:p>
          <a:p>
            <a:pPr algn="ctr"/>
            <a:r>
              <a:rPr lang="ru-RU" sz="1200" dirty="0">
                <a:latin typeface="Franklin Gothic Demi" panose="020B0703020102020204" pitchFamily="34" charset="0"/>
                <a:cs typeface="Aldhabi" panose="01000000000000000000" pitchFamily="2" charset="-78"/>
              </a:rPr>
              <a:t>ОЦЕНКИ КАЧЕСТВА ОБРАЗОВАНИЯ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229" y="135992"/>
            <a:ext cx="1029521" cy="102952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673229" y="6338657"/>
            <a:ext cx="1769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ОКТЯБРЬ 2020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8238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5858987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Обществознание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w.shareicon.net/data/2015/11/24/677301_clock_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64" y="1626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 1 (граница и черта) 1"/>
          <p:cNvSpPr/>
          <p:nvPr/>
        </p:nvSpPr>
        <p:spPr>
          <a:xfrm>
            <a:off x="8211851" y="162646"/>
            <a:ext cx="3515557" cy="1029810"/>
          </a:xfrm>
          <a:prstGeom prst="accentBorderCallout1">
            <a:avLst>
              <a:gd name="adj1" fmla="val 18750"/>
              <a:gd name="adj2" fmla="val -8333"/>
              <a:gd name="adj3" fmla="val 51293"/>
              <a:gd name="adj4" fmla="val -37979"/>
            </a:avLst>
          </a:prstGeom>
          <a:noFill/>
          <a:ln w="28575">
            <a:solidFill>
              <a:srgbClr val="15526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342 учителя приняли участие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566385150"/>
              </p:ext>
            </p:extLst>
          </p:nvPr>
        </p:nvGraphicFramePr>
        <p:xfrm>
          <a:off x="284085" y="1589102"/>
          <a:ext cx="4305670" cy="462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8784" y="6361588"/>
            <a:ext cx="20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4678532" y="1830254"/>
            <a:ext cx="0" cy="471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50" y="6257166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53971" y="6257166"/>
            <a:ext cx="193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Результаты по МР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414326" y="6152744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971929"/>
              </p:ext>
            </p:extLst>
          </p:nvPr>
        </p:nvGraphicFramePr>
        <p:xfrm>
          <a:off x="4872637" y="1830254"/>
          <a:ext cx="7147728" cy="4029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23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69980" y="81237"/>
            <a:ext cx="58148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Решаемость по элементам содержания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12273"/>
              </p:ext>
            </p:extLst>
          </p:nvPr>
        </p:nvGraphicFramePr>
        <p:xfrm>
          <a:off x="528610" y="1165348"/>
          <a:ext cx="10692764" cy="558303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4893"/>
                <a:gridCol w="7199577"/>
                <a:gridCol w="2228294"/>
              </a:tblGrid>
              <a:tr h="68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№ </a:t>
                      </a:r>
                      <a:r>
                        <a:rPr lang="ru-RU" sz="1600" b="1" u="none" strike="noStrike" dirty="0">
                          <a:effectLst/>
                        </a:rPr>
                        <a:t>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Наименование элементов содержания 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 выполнения по ЧР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Тематическое планирование учебного материала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Коллективные и групповые формы взаимодействия с родителями. Индивидуальное взаимодействие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и методы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Основные функции взаимодействия школы и семьи, задачи такого взаимодействия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Дидактические принципы выбора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Понятие, цели и задачи планирования учебной деятельности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организации учебной деятельности (парная, групповая, коллективная, самостоятельная)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организации учебной деятельности, ее формы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Типология современного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проблемного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обучения, их характеристика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Планирование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оценки, функции оценки. Критериальное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Формирующее оценивание. Текущее, промежуточное и итоговое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проектного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личностно-ориентированного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Словесные, наглядно-иллюстративные, индуктивные и дедуктивные методы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Системно-деятельностный подход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образовательных технологий. Традиционные и инновационные образовательные технологии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Эвристический и исследовательский метод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Контроль в процессе обучения: сущность, функции, объекты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Репродуктивный метод и метод проблемного изложения 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Классификация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Методика преподавания обществознания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52" y="162646"/>
            <a:ext cx="5850110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Обществознание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1461072" y="1287262"/>
            <a:ext cx="443883" cy="5424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5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2840579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Русский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849732" y="162646"/>
            <a:ext cx="1828800" cy="914400"/>
          </a:xfrm>
          <a:prstGeom prst="rect">
            <a:avLst/>
          </a:prstGeom>
          <a:noFill/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155262"/>
                </a:solidFill>
              </a:rPr>
              <a:t>язык</a:t>
            </a:r>
            <a:endParaRPr lang="ru-RU" sz="6000" b="1" dirty="0">
              <a:solidFill>
                <a:srgbClr val="155262"/>
              </a:solidFill>
            </a:endParaRPr>
          </a:p>
        </p:txBody>
      </p:sp>
      <p:pic>
        <p:nvPicPr>
          <p:cNvPr id="1026" name="Picture 2" descr="https://www.shareicon.net/data/2015/11/24/677301_clock_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123" y="1626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 1 (граница и черта) 1"/>
          <p:cNvSpPr/>
          <p:nvPr/>
        </p:nvSpPr>
        <p:spPr>
          <a:xfrm>
            <a:off x="7430610" y="162646"/>
            <a:ext cx="3515557" cy="1029810"/>
          </a:xfrm>
          <a:prstGeom prst="accentBorderCallout1">
            <a:avLst>
              <a:gd name="adj1" fmla="val 18750"/>
              <a:gd name="adj2" fmla="val -8333"/>
              <a:gd name="adj3" fmla="val 51293"/>
              <a:gd name="adj4" fmla="val -37979"/>
            </a:avLst>
          </a:prstGeom>
          <a:noFill/>
          <a:ln w="28575">
            <a:solidFill>
              <a:srgbClr val="15526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1237 учителей приняли участие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18896840"/>
              </p:ext>
            </p:extLst>
          </p:nvPr>
        </p:nvGraphicFramePr>
        <p:xfrm>
          <a:off x="284085" y="1589102"/>
          <a:ext cx="4305670" cy="462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7" name="Диаграмма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75129"/>
              </p:ext>
            </p:extLst>
          </p:nvPr>
        </p:nvGraphicFramePr>
        <p:xfrm>
          <a:off x="4909351" y="1830254"/>
          <a:ext cx="7066626" cy="414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8784" y="6361588"/>
            <a:ext cx="20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4678532" y="1830254"/>
            <a:ext cx="0" cy="471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50" y="6257166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53971" y="6257166"/>
            <a:ext cx="193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Результаты по МР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414326" y="6152744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9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2840579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Русский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849732" y="162646"/>
            <a:ext cx="1828800" cy="914400"/>
          </a:xfrm>
          <a:prstGeom prst="rect">
            <a:avLst/>
          </a:prstGeom>
          <a:noFill/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155262"/>
                </a:solidFill>
              </a:rPr>
              <a:t>язык</a:t>
            </a:r>
            <a:endParaRPr lang="ru-RU" sz="6000" b="1" dirty="0">
              <a:solidFill>
                <a:srgbClr val="15526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91596" y="327458"/>
            <a:ext cx="715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Решаемость по элементам содержания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59049"/>
              </p:ext>
            </p:extLst>
          </p:nvPr>
        </p:nvGraphicFramePr>
        <p:xfrm>
          <a:off x="528610" y="1165348"/>
          <a:ext cx="10692764" cy="551510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4893"/>
                <a:gridCol w="7199577"/>
                <a:gridCol w="2228294"/>
              </a:tblGrid>
              <a:tr h="68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№ </a:t>
                      </a:r>
                      <a:r>
                        <a:rPr lang="ru-RU" sz="1600" b="1" u="none" strike="noStrike" dirty="0">
                          <a:effectLst/>
                        </a:rPr>
                        <a:t>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Наименование элементов содержания 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 выполнения по ЧР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Словесные, наглядно-иллюстративные, индуктивные и дедуктивные методы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Репродуктивный метод и метод проблемного изложения в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92%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Формы организации учебной деятельности (парная, групповая, коллективная, самостоятельная)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Коллективные и групповые формы взаимодействия с родителями. Индивидуальное взаимодействие.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91%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Технологии личностно-ориентированного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Системно-</a:t>
                      </a:r>
                      <a:r>
                        <a:rPr lang="ru-RU" sz="1200" u="none" strike="noStrike" dirty="0" err="1">
                          <a:effectLst/>
                        </a:rPr>
                        <a:t>деятельностный</a:t>
                      </a:r>
                      <a:r>
                        <a:rPr lang="ru-RU" sz="1200" u="none" strike="noStrike" dirty="0">
                          <a:effectLst/>
                        </a:rPr>
                        <a:t> подход в обучении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90%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Технологии проектного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Дидактические принципы выбора методов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89%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Тематическое планирование учебного материала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Формы обучения, их характеристика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88%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Технологии проблемного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Формирующее оценивание. Текущее, промежуточное и итоговое оценивание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Типология современного урока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87%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Формы и методы индивидуализации обучения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 методов обучения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Планирование урока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Классификация методов обучения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 организации учебной деятельности, ее формы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 образовательных технологий. Традиционные и инновационные образовательные технологии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 индивидуализации обучения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Виды контроля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Основные функции взаимодействия школы и семьи, задачи такого взаимодействия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Контроль в процессе обучения: сущность, функции, объекты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Методы контроля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Эвристический и исследовательский метод в обучении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Понятие, цели и задачи планирования учебной деятельности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Понятие оценки, функции оценки. Критериальное оценивание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Методика преподавания русского языка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94" marR="5194" marT="51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1461072" y="1287262"/>
            <a:ext cx="443883" cy="5424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4332028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bg1"/>
                </a:solidFill>
              </a:rPr>
              <a:t>М</a:t>
            </a:r>
            <a:r>
              <a:rPr lang="ru-RU" sz="6000" b="1" dirty="0" smtClean="0">
                <a:solidFill>
                  <a:schemeClr val="bg1"/>
                </a:solidFill>
              </a:rPr>
              <a:t>атематика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w.shareicon.net/data/2015/11/24/677301_clock_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123" y="1626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 1 (граница и черта) 1"/>
          <p:cNvSpPr/>
          <p:nvPr/>
        </p:nvSpPr>
        <p:spPr>
          <a:xfrm>
            <a:off x="7430610" y="162646"/>
            <a:ext cx="3515557" cy="1029810"/>
          </a:xfrm>
          <a:prstGeom prst="accentBorderCallout1">
            <a:avLst>
              <a:gd name="adj1" fmla="val 18750"/>
              <a:gd name="adj2" fmla="val -8333"/>
              <a:gd name="adj3" fmla="val 51293"/>
              <a:gd name="adj4" fmla="val -37979"/>
            </a:avLst>
          </a:prstGeom>
          <a:noFill/>
          <a:ln w="28575">
            <a:solidFill>
              <a:srgbClr val="15526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974 учителя приняли участие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85252487"/>
              </p:ext>
            </p:extLst>
          </p:nvPr>
        </p:nvGraphicFramePr>
        <p:xfrm>
          <a:off x="284085" y="1589102"/>
          <a:ext cx="4305670" cy="462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8784" y="6361588"/>
            <a:ext cx="20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4678532" y="1830254"/>
            <a:ext cx="0" cy="471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50" y="6257166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53971" y="6257166"/>
            <a:ext cx="193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Результаты по МР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414326" y="6152744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412159"/>
              </p:ext>
            </p:extLst>
          </p:nvPr>
        </p:nvGraphicFramePr>
        <p:xfrm>
          <a:off x="4949302" y="1813952"/>
          <a:ext cx="7026675" cy="4169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35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1596" y="327458"/>
            <a:ext cx="715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Решаемость по элементам содержания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261079"/>
              </p:ext>
            </p:extLst>
          </p:nvPr>
        </p:nvGraphicFramePr>
        <p:xfrm>
          <a:off x="528610" y="1165348"/>
          <a:ext cx="10692764" cy="558303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4893"/>
                <a:gridCol w="7199577"/>
                <a:gridCol w="2228294"/>
              </a:tblGrid>
              <a:tr h="68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№ </a:t>
                      </a:r>
                      <a:r>
                        <a:rPr lang="ru-RU" sz="1600" b="1" u="none" strike="noStrike" dirty="0">
                          <a:effectLst/>
                        </a:rPr>
                        <a:t>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Наименование элементов содержания 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 выполнения по ЧР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оценки, функции оценки.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Критериальное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7620" marR="7620" marT="7620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Словесные, наглядно-иллюстративные, индуктивные и дедуктивные методы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образовательных технологий. Традиционные и инновационные образовательные технологии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Классификация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Основные функции взаимодействия школы и семьи, задачи такого взаимодействия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Коллективные и групповые формы взаимодействия с родителями. Индивидуальное взаимодействие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проектного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обучения, их характеристика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Понятие, цели и задачи планирования учебной деятельности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личностно-ориентированного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Дидактические принципы выбора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Системно-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деятельностный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подход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Эвристический и исследовательский метод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организации учебной деятельности, ее формы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Репродуктивный метод и метод проблемного изложения 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организации учебной деятельности (парная, групповая, коллективная, самостоятельная)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Тематическое планирование учебного материала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и методы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Контроль в процессе обучения: сущность, функции, объекты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Планирование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Типология современного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проблемного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Формирующее оценивание. Текущее, промежуточное и итоговое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7620" marR="7620" marT="7620" marB="0" anchor="b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Методика преподавания математики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53" y="162646"/>
            <a:ext cx="4332028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>
                <a:solidFill>
                  <a:schemeClr val="bg1"/>
                </a:solidFill>
              </a:rPr>
              <a:t>М</a:t>
            </a:r>
            <a:r>
              <a:rPr lang="ru-RU" sz="6000" b="1" dirty="0" smtClean="0">
                <a:solidFill>
                  <a:schemeClr val="bg1"/>
                </a:solidFill>
              </a:rPr>
              <a:t>атематика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1461072" y="1287262"/>
            <a:ext cx="443883" cy="5424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2947111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История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w.shareicon.net/data/2015/11/24/677301_clock_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123" y="1626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 1 (граница и черта) 1"/>
          <p:cNvSpPr/>
          <p:nvPr/>
        </p:nvSpPr>
        <p:spPr>
          <a:xfrm>
            <a:off x="7430610" y="162646"/>
            <a:ext cx="3515557" cy="1029810"/>
          </a:xfrm>
          <a:prstGeom prst="accentBorderCallout1">
            <a:avLst>
              <a:gd name="adj1" fmla="val 18750"/>
              <a:gd name="adj2" fmla="val -8333"/>
              <a:gd name="adj3" fmla="val 51293"/>
              <a:gd name="adj4" fmla="val -37979"/>
            </a:avLst>
          </a:prstGeom>
          <a:noFill/>
          <a:ln w="28575">
            <a:solidFill>
              <a:srgbClr val="15526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500 учителей приняли участие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559309177"/>
              </p:ext>
            </p:extLst>
          </p:nvPr>
        </p:nvGraphicFramePr>
        <p:xfrm>
          <a:off x="284085" y="1589102"/>
          <a:ext cx="4305670" cy="462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8784" y="6361588"/>
            <a:ext cx="20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4678532" y="1830254"/>
            <a:ext cx="0" cy="471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50" y="6257166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53971" y="6257166"/>
            <a:ext cx="193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Результаты по МР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414326" y="6152744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581858"/>
              </p:ext>
            </p:extLst>
          </p:nvPr>
        </p:nvGraphicFramePr>
        <p:xfrm>
          <a:off x="4828248" y="1830254"/>
          <a:ext cx="7112217" cy="409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9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0866" y="327458"/>
            <a:ext cx="715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Решаемость по элементам содержания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12936"/>
              </p:ext>
            </p:extLst>
          </p:nvPr>
        </p:nvGraphicFramePr>
        <p:xfrm>
          <a:off x="528610" y="1165348"/>
          <a:ext cx="10692764" cy="558303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4893"/>
                <a:gridCol w="7199577"/>
                <a:gridCol w="2228294"/>
              </a:tblGrid>
              <a:tr h="68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№ </a:t>
                      </a:r>
                      <a:r>
                        <a:rPr lang="ru-RU" sz="1600" b="1" u="none" strike="noStrike" dirty="0">
                          <a:effectLst/>
                        </a:rPr>
                        <a:t>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Наименование элементов содержания 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 выполнения по ЧР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Словесные, наглядно-иллюстративные, индуктивные и дедуктивные методы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Контроль в процессе обучения: сущность, функции, объекты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проектного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оценки, функции оценки. Критериальное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обучения, их характеристика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организации учебной деятельности (парная, групповая, коллективная, самостоятельная)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Классификация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Репродуктивный метод и метод проблемного изложения 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Тематическое планирование учебного материала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образовательных технологий. Традиционные и инновационные образовательные технологии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Понятие, цели и задачи планирования учебной деятельности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организации учебной деятельности, ее формы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и методы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Коллективные и групповые формы взаимодействия с родителями. Индивидуальное взаимодействие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личностно-ориентированного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Основные функции взаимодействия школы и семьи, задачи такого взаимодействия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Планирование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Эвристический и исследовательский метод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Дидактические принципы выбора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Типология современного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Формирующее оценивание. Текущее, промежуточное и итоговое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проблемного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Системно-деятельностный подход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Методика преподавания истории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41%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53" y="162646"/>
            <a:ext cx="2929356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История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1461072" y="1287262"/>
            <a:ext cx="443883" cy="5424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9153" y="162646"/>
            <a:ext cx="3734497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География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w.shareicon.net/data/2015/11/24/677301_clock_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123" y="1626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носка 1 (граница и черта) 1"/>
          <p:cNvSpPr/>
          <p:nvPr/>
        </p:nvSpPr>
        <p:spPr>
          <a:xfrm>
            <a:off x="7430610" y="162646"/>
            <a:ext cx="3515557" cy="1029810"/>
          </a:xfrm>
          <a:prstGeom prst="accentBorderCallout1">
            <a:avLst>
              <a:gd name="adj1" fmla="val 18750"/>
              <a:gd name="adj2" fmla="val -8333"/>
              <a:gd name="adj3" fmla="val 51293"/>
              <a:gd name="adj4" fmla="val -37979"/>
            </a:avLst>
          </a:prstGeom>
          <a:noFill/>
          <a:ln w="28575">
            <a:solidFill>
              <a:srgbClr val="15526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334 учителя приняли участие 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64826003"/>
              </p:ext>
            </p:extLst>
          </p:nvPr>
        </p:nvGraphicFramePr>
        <p:xfrm>
          <a:off x="284085" y="1589102"/>
          <a:ext cx="4305670" cy="462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8784" y="6361588"/>
            <a:ext cx="20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4678532" y="1830254"/>
            <a:ext cx="0" cy="471600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50" y="6257166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653971" y="6257166"/>
            <a:ext cx="193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Результаты по МР</a:t>
            </a:r>
            <a:endParaRPr lang="ru-RU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414326" y="6152744"/>
            <a:ext cx="2412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967569"/>
              </p:ext>
            </p:extLst>
          </p:nvPr>
        </p:nvGraphicFramePr>
        <p:xfrm>
          <a:off x="4810494" y="1840586"/>
          <a:ext cx="7138850" cy="407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19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1804" y="327458"/>
            <a:ext cx="715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Решаемость по элементам содержания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604179"/>
              </p:ext>
            </p:extLst>
          </p:nvPr>
        </p:nvGraphicFramePr>
        <p:xfrm>
          <a:off x="528610" y="1165348"/>
          <a:ext cx="10692764" cy="558303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4893"/>
                <a:gridCol w="7199577"/>
                <a:gridCol w="2228294"/>
              </a:tblGrid>
              <a:tr h="68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№ </a:t>
                      </a:r>
                      <a:r>
                        <a:rPr lang="ru-RU" sz="1600" b="1" u="none" strike="noStrike" dirty="0">
                          <a:effectLst/>
                        </a:rPr>
                        <a:t>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Наименование элементов содержания заданий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 выполнения по ЧР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4" marR="5194" marT="5194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обучения, их характеристика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Коллективные и групповые формы взаимодействия с родителями. Индивидуальное взаимодействие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проектного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Классификация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Репродуктивный метод и метод проблемного изложения 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Дидактические принципы выбора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Виды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Понятие, цели и задачи планирования учебной деятельности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личностно-ориентированного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организации учебной деятельности (парная, групповая, коллективная, самостоятельная)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Эвристический и исследовательский метод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Системно-деятельностный подход в обучении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образовательных технологий. Традиционные и инновационные образовательные технологии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Планирование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организации учебной деятельности, ее формы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Основные функции взаимодействия школы и семьи, задачи такого взаимодействия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Контроль в процессе обучения: сущность, функции, объекты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7620" marR="7620" marT="7620" marB="0" anchor="ctr"/>
                </a:tc>
              </a:tr>
              <a:tr h="118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Словесные, наглядно-иллюстративные, индуктивные и дедуктивные методы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Технологии проблемного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оценки, функции оценки. Критериальное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Формы и методы индивидуализации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Понятие методов обучения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Тематическое планирование учебного материала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Формирующее оценивание. Текущее, промежуточное и итоговое оценивание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Типология современного урока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Методы контроля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7620" marR="7620" marT="7620" marB="0" anchor="ctr"/>
                </a:tc>
              </a:tr>
              <a:tr h="774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Методика преподавания географии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52" y="162646"/>
            <a:ext cx="3701713" cy="914400"/>
          </a:xfrm>
          <a:prstGeom prst="rect">
            <a:avLst/>
          </a:prstGeom>
          <a:solidFill>
            <a:srgbClr val="155262"/>
          </a:solidFill>
          <a:ln w="28575">
            <a:solidFill>
              <a:srgbClr val="155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География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1461072" y="1287262"/>
            <a:ext cx="443883" cy="5424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5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1375</Words>
  <Application>Microsoft Office PowerPoint</Application>
  <PresentationFormat>Широкоэкранный</PresentationFormat>
  <Paragraphs>487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Aldhabi</vt:lpstr>
      <vt:lpstr>Arial</vt:lpstr>
      <vt:lpstr>Calibri</vt:lpstr>
      <vt:lpstr>Calibri Light</vt:lpstr>
      <vt:lpstr>Calibri Light (Заголовки)</vt:lpstr>
      <vt:lpstr>Franklin Gothic Demi</vt:lpstr>
      <vt:lpstr>Times New Roman</vt:lpstr>
      <vt:lpstr>Тема Office</vt:lpstr>
      <vt:lpstr>РСУР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89</cp:revision>
  <dcterms:created xsi:type="dcterms:W3CDTF">2020-09-29T08:42:52Z</dcterms:created>
  <dcterms:modified xsi:type="dcterms:W3CDTF">2020-10-16T08:31:15Z</dcterms:modified>
</cp:coreProperties>
</file>